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Ubuntu"/>
      <p:regular r:id="rId36"/>
      <p:bold r:id="rId37"/>
      <p:italic r:id="rId38"/>
      <p:boldItalic r:id="rId39"/>
    </p:embeddedFont>
    <p:embeddedFont>
      <p:font typeface="Roboto"/>
      <p:regular r:id="rId40"/>
      <p:bold r:id="rId41"/>
      <p:italic r:id="rId42"/>
      <p:boldItalic r:id="rId43"/>
    </p:embeddedFont>
    <p:embeddedFont>
      <p:font typeface="Average"/>
      <p:regular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Average-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Oswald-bold.fntdata"/><Relationship Id="rId23" Type="http://schemas.openxmlformats.org/officeDocument/2006/relationships/slide" Target="slides/slide18.xml"/><Relationship Id="rId45"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Ubuntu-bold.fntdata"/><Relationship Id="rId14" Type="http://schemas.openxmlformats.org/officeDocument/2006/relationships/slide" Target="slides/slide9.xml"/><Relationship Id="rId36" Type="http://schemas.openxmlformats.org/officeDocument/2006/relationships/font" Target="fonts/Ubuntu-regular.fntdata"/><Relationship Id="rId17" Type="http://schemas.openxmlformats.org/officeDocument/2006/relationships/slide" Target="slides/slide12.xml"/><Relationship Id="rId39" Type="http://schemas.openxmlformats.org/officeDocument/2006/relationships/font" Target="fonts/Ubuntu-boldItalic.fntdata"/><Relationship Id="rId16" Type="http://schemas.openxmlformats.org/officeDocument/2006/relationships/slide" Target="slides/slide11.xml"/><Relationship Id="rId38" Type="http://schemas.openxmlformats.org/officeDocument/2006/relationships/font" Target="fonts/Ubuntu-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Bonjour, je m’appelle Zackary, et dans le cadre de notre projet du semestre 3, moi et mes camarades Lucas, Ryad, Baptiste et David avons choisi de nous pencher sur le sujet de la startup Airdeve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1b48ea78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1b48ea78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1b48ea78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1b48ea78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1b48ea78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1b48ea78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1b48ea78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1b48ea78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1b48ea783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1b48ea783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b48ea78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1b48ea78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1b48ea78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1b48ea78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1b48ea78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1b48ea78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1b48ea783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1b48ea783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1b48ea783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1b48ea783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1b48ea78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1b48ea78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1b48ea783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1b48ea783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1b48ea783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1b48ea783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1b48ea783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1b48ea783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1b48ea783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1b48ea783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1b48ea783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1b48ea783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1b48ea783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1b48ea783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firebase (met juste un logo et on exliquera a l oral je pense)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1b48ea783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1b48ea783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 Comparé au gantt</a:t>
            </a:r>
            <a:endParaRPr/>
          </a:p>
          <a:p>
            <a:pPr indent="0" lvl="0" marL="0" rtl="0" algn="l">
              <a:spcBef>
                <a:spcPts val="0"/>
              </a:spcBef>
              <a:spcAft>
                <a:spcPts val="0"/>
              </a:spcAft>
              <a:buClr>
                <a:schemeClr val="dk1"/>
              </a:buClr>
              <a:buSzPts val="1100"/>
              <a:buFont typeface="Arial"/>
              <a:buNone/>
            </a:pPr>
            <a:r>
              <a:rPr lang="fr"/>
              <a:t>- A cause des problèmes technique, 2 à developper jusque décembre -&gt; retard sur les autres</a:t>
            </a:r>
            <a:endParaRPr/>
          </a:p>
          <a:p>
            <a:pPr indent="0" lvl="0" marL="0" rtl="0" algn="l">
              <a:spcBef>
                <a:spcPts val="0"/>
              </a:spcBef>
              <a:spcAft>
                <a:spcPts val="0"/>
              </a:spcAft>
              <a:buClr>
                <a:schemeClr val="dk1"/>
              </a:buClr>
              <a:buSzPts val="1100"/>
              <a:buFont typeface="Arial"/>
              <a:buNone/>
            </a:pPr>
            <a:r>
              <a:rPr lang="fr"/>
              <a:t>parties + seules sur nos parties respectives alors que prevu à plusieurs </a:t>
            </a:r>
            <a:endParaRPr/>
          </a:p>
          <a:p>
            <a:pPr indent="0" lvl="0" marL="0" rtl="0" algn="l">
              <a:spcBef>
                <a:spcPts val="0"/>
              </a:spcBef>
              <a:spcAft>
                <a:spcPts val="0"/>
              </a:spcAft>
              <a:buClr>
                <a:schemeClr val="dk1"/>
              </a:buClr>
              <a:buSzPts val="1100"/>
              <a:buFont typeface="Arial"/>
              <a:buNone/>
            </a:pPr>
            <a:r>
              <a:rPr lang="fr"/>
              <a:t>-&gt; réalisation partiel de tout ce qu'il y avait a faire (on aurait pu faire plus)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1b48ea783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1b48ea783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 Connexion potentiel à la base de données meme si pas nécessaire car par demandé par le</a:t>
            </a:r>
            <a:endParaRPr/>
          </a:p>
          <a:p>
            <a:pPr indent="0" lvl="0" marL="0" rtl="0" algn="l">
              <a:spcBef>
                <a:spcPts val="0"/>
              </a:spcBef>
              <a:spcAft>
                <a:spcPts val="0"/>
              </a:spcAft>
              <a:buClr>
                <a:schemeClr val="dk1"/>
              </a:buClr>
              <a:buSzPts val="1100"/>
              <a:buFont typeface="Arial"/>
              <a:buNone/>
            </a:pPr>
            <a:r>
              <a:rPr lang="fr"/>
              <a:t>client / mais au moins régler le probleme firebase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 Animation pour rendre la navigation et les fonctionnalités plus fluide et agréable pour</a:t>
            </a:r>
            <a:endParaRPr/>
          </a:p>
          <a:p>
            <a:pPr indent="0" lvl="0" marL="0" rtl="0" algn="l">
              <a:spcBef>
                <a:spcPts val="0"/>
              </a:spcBef>
              <a:spcAft>
                <a:spcPts val="0"/>
              </a:spcAft>
              <a:buClr>
                <a:schemeClr val="dk1"/>
              </a:buClr>
              <a:buSzPts val="1100"/>
              <a:buFont typeface="Arial"/>
              <a:buNone/>
            </a:pPr>
            <a:r>
              <a:rPr lang="fr"/>
              <a:t>l'utilisateur -&gt; améliorer son experience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 certaines fonctionnalités ( Inscription d'un user, modification d'un user, commenter, like</a:t>
            </a:r>
            <a:endParaRPr/>
          </a:p>
          <a:p>
            <a:pPr indent="0" lvl="0" marL="0" rtl="0" algn="l">
              <a:spcBef>
                <a:spcPts val="0"/>
              </a:spcBef>
              <a:spcAft>
                <a:spcPts val="0"/>
              </a:spcAft>
              <a:buClr>
                <a:schemeClr val="dk1"/>
              </a:buClr>
              <a:buSzPts val="1100"/>
              <a:buFont typeface="Arial"/>
              <a:buNone/>
            </a:pPr>
            <a:r>
              <a:rPr lang="fr"/>
              <a:t>post libre)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1b48ea783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1b48ea783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1b48ea783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1b48ea783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1b48ea78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1b48ea78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Présenter airdeve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1b48ea783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1b48ea783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1b48ea78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1b48ea78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Problématique :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1b48ea7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1b48ea7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plan en deux parties. une démonstration vous sera aussi proposée lors de la présentation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1b48ea783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1b48ea783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1b48ea78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1b48ea78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1b48ea7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1b48ea7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1b48ea78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1b48ea78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39.png"/><Relationship Id="rId7"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251625"/>
            <a:ext cx="7801500" cy="97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u="sng"/>
              <a:t>Projet d’</a:t>
            </a:r>
            <a:r>
              <a:rPr lang="fr" u="sng"/>
              <a:t>Application Mobile</a:t>
            </a:r>
            <a:endParaRPr u="sng"/>
          </a:p>
        </p:txBody>
      </p:sp>
      <p:sp>
        <p:nvSpPr>
          <p:cNvPr id="60" name="Google Shape;60;p13"/>
          <p:cNvSpPr txBox="1"/>
          <p:nvPr/>
        </p:nvSpPr>
        <p:spPr>
          <a:xfrm>
            <a:off x="823675" y="3977688"/>
            <a:ext cx="7801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a:solidFill>
                  <a:srgbClr val="CACACA"/>
                </a:solidFill>
                <a:latin typeface="Average"/>
                <a:ea typeface="Average"/>
                <a:cs typeface="Average"/>
                <a:sym typeface="Average"/>
              </a:rPr>
              <a:t>Semestre 3 | DUT Info (Raphael)</a:t>
            </a:r>
            <a:endParaRPr sz="2100">
              <a:solidFill>
                <a:srgbClr val="CACACA"/>
              </a:solidFill>
              <a:latin typeface="Average"/>
              <a:ea typeface="Average"/>
              <a:cs typeface="Average"/>
              <a:sym typeface="Average"/>
            </a:endParaRPr>
          </a:p>
        </p:txBody>
      </p:sp>
      <p:pic>
        <p:nvPicPr>
          <p:cNvPr id="61" name="Google Shape;61;p13"/>
          <p:cNvPicPr preferRelativeResize="0"/>
          <p:nvPr/>
        </p:nvPicPr>
        <p:blipFill>
          <a:blip r:embed="rId3">
            <a:alphaModFix/>
          </a:blip>
          <a:stretch>
            <a:fillRect/>
          </a:stretch>
        </p:blipFill>
        <p:spPr>
          <a:xfrm>
            <a:off x="0" y="3530150"/>
            <a:ext cx="2422496" cy="1613350"/>
          </a:xfrm>
          <a:prstGeom prst="rect">
            <a:avLst/>
          </a:prstGeom>
          <a:noFill/>
          <a:ln>
            <a:noFill/>
          </a:ln>
        </p:spPr>
      </p:pic>
      <p:sp>
        <p:nvSpPr>
          <p:cNvPr id="62" name="Google Shape;62;p13"/>
          <p:cNvSpPr/>
          <p:nvPr/>
        </p:nvSpPr>
        <p:spPr>
          <a:xfrm>
            <a:off x="3796575" y="2634650"/>
            <a:ext cx="1265400" cy="614400"/>
          </a:xfrm>
          <a:prstGeom prst="rect">
            <a:avLst/>
          </a:pr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3"/>
          <p:cNvPicPr preferRelativeResize="0"/>
          <p:nvPr/>
        </p:nvPicPr>
        <p:blipFill>
          <a:blip r:embed="rId4">
            <a:alphaModFix/>
          </a:blip>
          <a:stretch>
            <a:fillRect/>
          </a:stretch>
        </p:blipFill>
        <p:spPr>
          <a:xfrm>
            <a:off x="1549188" y="1649475"/>
            <a:ext cx="6045674" cy="1457225"/>
          </a:xfrm>
          <a:prstGeom prst="rect">
            <a:avLst/>
          </a:prstGeom>
          <a:noFill/>
          <a:ln>
            <a:noFill/>
          </a:ln>
        </p:spPr>
      </p:pic>
      <p:sp>
        <p:nvSpPr>
          <p:cNvPr id="64" name="Google Shape;64;p13"/>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1/30</a:t>
            </a:r>
            <a:endParaRPr>
              <a:solidFill>
                <a:srgbClr val="FFFFFF"/>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3">
            <a:alphaModFix/>
          </a:blip>
          <a:srcRect b="0" l="0" r="0" t="0"/>
          <a:stretch/>
        </p:blipFill>
        <p:spPr>
          <a:xfrm>
            <a:off x="936737" y="804675"/>
            <a:ext cx="7270524" cy="4081275"/>
          </a:xfrm>
          <a:prstGeom prst="rect">
            <a:avLst/>
          </a:prstGeom>
          <a:noFill/>
          <a:ln>
            <a:noFill/>
          </a:ln>
        </p:spPr>
      </p:pic>
      <p:sp>
        <p:nvSpPr>
          <p:cNvPr id="142" name="Google Shape;142;p22"/>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10/30</a:t>
            </a:r>
            <a:endParaRPr>
              <a:solidFill>
                <a:srgbClr val="FFFFFF"/>
              </a:solidFill>
              <a:latin typeface="Ubuntu"/>
              <a:ea typeface="Ubuntu"/>
              <a:cs typeface="Ubuntu"/>
              <a:sym typeface="Ubuntu"/>
            </a:endParaRPr>
          </a:p>
        </p:txBody>
      </p:sp>
      <p:sp>
        <p:nvSpPr>
          <p:cNvPr id="143" name="Google Shape;143;p22"/>
          <p:cNvSpPr txBox="1"/>
          <p:nvPr/>
        </p:nvSpPr>
        <p:spPr>
          <a:xfrm>
            <a:off x="311700" y="1607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Diagramme de cas d’utilisation</a:t>
            </a:r>
            <a:endParaRPr sz="3200" u="sng">
              <a:solidFill>
                <a:srgbClr val="FFFFFF"/>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11/30</a:t>
            </a:r>
            <a:endParaRPr>
              <a:solidFill>
                <a:srgbClr val="FFFFFF"/>
              </a:solidFill>
              <a:latin typeface="Ubuntu"/>
              <a:ea typeface="Ubuntu"/>
              <a:cs typeface="Ubuntu"/>
              <a:sym typeface="Ubuntu"/>
            </a:endParaRPr>
          </a:p>
        </p:txBody>
      </p:sp>
      <p:sp>
        <p:nvSpPr>
          <p:cNvPr id="149" name="Google Shape;149;p23"/>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150" name="Google Shape;150;p23"/>
          <p:cNvSpPr txBox="1"/>
          <p:nvPr/>
        </p:nvSpPr>
        <p:spPr>
          <a:xfrm>
            <a:off x="671250" y="755663"/>
            <a:ext cx="7801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Page principale</a:t>
            </a:r>
            <a:endParaRPr sz="2100" u="sng">
              <a:solidFill>
                <a:schemeClr val="dk1"/>
              </a:solidFill>
              <a:latin typeface="Average"/>
              <a:ea typeface="Average"/>
              <a:cs typeface="Average"/>
              <a:sym typeface="Average"/>
            </a:endParaRPr>
          </a:p>
        </p:txBody>
      </p:sp>
      <p:pic>
        <p:nvPicPr>
          <p:cNvPr id="151" name="Google Shape;151;p23"/>
          <p:cNvPicPr preferRelativeResize="0"/>
          <p:nvPr/>
        </p:nvPicPr>
        <p:blipFill>
          <a:blip r:embed="rId3">
            <a:alphaModFix/>
          </a:blip>
          <a:stretch>
            <a:fillRect/>
          </a:stretch>
        </p:blipFill>
        <p:spPr>
          <a:xfrm>
            <a:off x="1059425" y="894850"/>
            <a:ext cx="2194401" cy="3901176"/>
          </a:xfrm>
          <a:prstGeom prst="rect">
            <a:avLst/>
          </a:prstGeom>
          <a:noFill/>
          <a:ln>
            <a:noFill/>
          </a:ln>
        </p:spPr>
      </p:pic>
      <p:pic>
        <p:nvPicPr>
          <p:cNvPr id="152" name="Google Shape;152;p23"/>
          <p:cNvPicPr preferRelativeResize="0"/>
          <p:nvPr/>
        </p:nvPicPr>
        <p:blipFill rotWithShape="1">
          <a:blip r:embed="rId4">
            <a:alphaModFix/>
          </a:blip>
          <a:srcRect b="5805" l="0" r="0" t="1601"/>
          <a:stretch/>
        </p:blipFill>
        <p:spPr>
          <a:xfrm>
            <a:off x="6013575" y="796825"/>
            <a:ext cx="2045800" cy="3999201"/>
          </a:xfrm>
          <a:prstGeom prst="rect">
            <a:avLst/>
          </a:prstGeom>
          <a:noFill/>
          <a:ln>
            <a:noFill/>
          </a:ln>
        </p:spPr>
      </p:pic>
      <p:sp>
        <p:nvSpPr>
          <p:cNvPr id="153" name="Google Shape;153;p23"/>
          <p:cNvSpPr txBox="1"/>
          <p:nvPr/>
        </p:nvSpPr>
        <p:spPr>
          <a:xfrm>
            <a:off x="3728388" y="1826050"/>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Maquette</a:t>
            </a:r>
            <a:endParaRPr sz="1700">
              <a:solidFill>
                <a:srgbClr val="FFFFFF"/>
              </a:solidFill>
              <a:latin typeface="Ubuntu"/>
              <a:ea typeface="Ubuntu"/>
              <a:cs typeface="Ubuntu"/>
              <a:sym typeface="Ubuntu"/>
            </a:endParaRPr>
          </a:p>
        </p:txBody>
      </p:sp>
      <p:sp>
        <p:nvSpPr>
          <p:cNvPr id="154" name="Google Shape;154;p23"/>
          <p:cNvSpPr txBox="1"/>
          <p:nvPr/>
        </p:nvSpPr>
        <p:spPr>
          <a:xfrm>
            <a:off x="3790100" y="3139375"/>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Réalisation</a:t>
            </a:r>
            <a:endParaRPr sz="1700">
              <a:solidFill>
                <a:srgbClr val="FFFFFF"/>
              </a:solidFill>
              <a:latin typeface="Ubuntu"/>
              <a:ea typeface="Ubuntu"/>
              <a:cs typeface="Ubuntu"/>
              <a:sym typeface="Ubuntu"/>
            </a:endParaRPr>
          </a:p>
        </p:txBody>
      </p:sp>
      <p:sp>
        <p:nvSpPr>
          <p:cNvPr id="155" name="Google Shape;155;p23"/>
          <p:cNvSpPr/>
          <p:nvPr/>
        </p:nvSpPr>
        <p:spPr>
          <a:xfrm rot="10800000">
            <a:off x="3676200" y="2272450"/>
            <a:ext cx="1477200" cy="338700"/>
          </a:xfrm>
          <a:prstGeom prst="striped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3990600" y="3585775"/>
            <a:ext cx="1477200" cy="338700"/>
          </a:xfrm>
          <a:prstGeom prst="stripedRightArrow">
            <a:avLst>
              <a:gd fmla="val 50000" name="adj1"/>
              <a:gd fmla="val 50000" name="adj2"/>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12/30</a:t>
            </a:r>
            <a:endParaRPr>
              <a:solidFill>
                <a:srgbClr val="FFFFFF"/>
              </a:solidFill>
              <a:latin typeface="Ubuntu"/>
              <a:ea typeface="Ubuntu"/>
              <a:cs typeface="Ubuntu"/>
              <a:sym typeface="Ubuntu"/>
            </a:endParaRPr>
          </a:p>
        </p:txBody>
      </p:sp>
      <p:sp>
        <p:nvSpPr>
          <p:cNvPr id="162" name="Google Shape;162;p24"/>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163" name="Google Shape;163;p24"/>
          <p:cNvSpPr txBox="1"/>
          <p:nvPr/>
        </p:nvSpPr>
        <p:spPr>
          <a:xfrm>
            <a:off x="671250" y="755663"/>
            <a:ext cx="7801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Créer un évènement</a:t>
            </a:r>
            <a:endParaRPr sz="2100" u="sng">
              <a:solidFill>
                <a:schemeClr val="dk1"/>
              </a:solidFill>
              <a:latin typeface="Average"/>
              <a:ea typeface="Average"/>
              <a:cs typeface="Average"/>
              <a:sym typeface="Average"/>
            </a:endParaRPr>
          </a:p>
        </p:txBody>
      </p:sp>
      <p:sp>
        <p:nvSpPr>
          <p:cNvPr id="164" name="Google Shape;164;p24"/>
          <p:cNvSpPr txBox="1"/>
          <p:nvPr/>
        </p:nvSpPr>
        <p:spPr>
          <a:xfrm>
            <a:off x="3506250" y="1826050"/>
            <a:ext cx="213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Aucune maquette</a:t>
            </a:r>
            <a:endParaRPr sz="1700">
              <a:solidFill>
                <a:srgbClr val="FFFFFF"/>
              </a:solidFill>
              <a:latin typeface="Ubuntu"/>
              <a:ea typeface="Ubuntu"/>
              <a:cs typeface="Ubuntu"/>
              <a:sym typeface="Ubuntu"/>
            </a:endParaRPr>
          </a:p>
        </p:txBody>
      </p:sp>
      <p:pic>
        <p:nvPicPr>
          <p:cNvPr id="165" name="Google Shape;165;p24"/>
          <p:cNvPicPr preferRelativeResize="0"/>
          <p:nvPr/>
        </p:nvPicPr>
        <p:blipFill>
          <a:blip r:embed="rId3">
            <a:alphaModFix/>
          </a:blip>
          <a:stretch>
            <a:fillRect/>
          </a:stretch>
        </p:blipFill>
        <p:spPr>
          <a:xfrm>
            <a:off x="4111975" y="2272449"/>
            <a:ext cx="920050" cy="851051"/>
          </a:xfrm>
          <a:prstGeom prst="rect">
            <a:avLst/>
          </a:prstGeom>
          <a:noFill/>
          <a:ln>
            <a:noFill/>
          </a:ln>
        </p:spPr>
      </p:pic>
      <p:pic>
        <p:nvPicPr>
          <p:cNvPr id="166" name="Google Shape;166;p24"/>
          <p:cNvPicPr preferRelativeResize="0"/>
          <p:nvPr/>
        </p:nvPicPr>
        <p:blipFill rotWithShape="1">
          <a:blip r:embed="rId4">
            <a:alphaModFix/>
          </a:blip>
          <a:srcRect b="5846" l="0" r="0" t="1354"/>
          <a:stretch/>
        </p:blipFill>
        <p:spPr>
          <a:xfrm>
            <a:off x="723525" y="755675"/>
            <a:ext cx="2131500" cy="4176451"/>
          </a:xfrm>
          <a:prstGeom prst="rect">
            <a:avLst/>
          </a:prstGeom>
          <a:noFill/>
          <a:ln>
            <a:noFill/>
          </a:ln>
        </p:spPr>
      </p:pic>
      <p:pic>
        <p:nvPicPr>
          <p:cNvPr id="167" name="Google Shape;167;p24"/>
          <p:cNvPicPr preferRelativeResize="0"/>
          <p:nvPr/>
        </p:nvPicPr>
        <p:blipFill rotWithShape="1">
          <a:blip r:embed="rId5">
            <a:alphaModFix/>
          </a:blip>
          <a:srcRect b="5974" l="0" r="0" t="-1113"/>
          <a:stretch/>
        </p:blipFill>
        <p:spPr>
          <a:xfrm>
            <a:off x="6288962" y="755675"/>
            <a:ext cx="2102313" cy="4176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13/30</a:t>
            </a:r>
            <a:endParaRPr>
              <a:solidFill>
                <a:srgbClr val="FFFFFF"/>
              </a:solidFill>
              <a:latin typeface="Ubuntu"/>
              <a:ea typeface="Ubuntu"/>
              <a:cs typeface="Ubuntu"/>
              <a:sym typeface="Ubuntu"/>
            </a:endParaRPr>
          </a:p>
        </p:txBody>
      </p:sp>
      <p:sp>
        <p:nvSpPr>
          <p:cNvPr id="173" name="Google Shape;173;p25"/>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174" name="Google Shape;174;p25"/>
          <p:cNvSpPr txBox="1"/>
          <p:nvPr/>
        </p:nvSpPr>
        <p:spPr>
          <a:xfrm>
            <a:off x="3293325" y="755675"/>
            <a:ext cx="28605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Choisir un moyen de connexion</a:t>
            </a:r>
            <a:endParaRPr sz="2100" u="sng">
              <a:solidFill>
                <a:schemeClr val="dk1"/>
              </a:solidFill>
              <a:latin typeface="Average"/>
              <a:ea typeface="Average"/>
              <a:cs typeface="Average"/>
              <a:sym typeface="Average"/>
            </a:endParaRPr>
          </a:p>
        </p:txBody>
      </p:sp>
      <p:sp>
        <p:nvSpPr>
          <p:cNvPr id="175" name="Google Shape;175;p25"/>
          <p:cNvSpPr txBox="1"/>
          <p:nvPr/>
        </p:nvSpPr>
        <p:spPr>
          <a:xfrm>
            <a:off x="3728388" y="1826050"/>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Maquette</a:t>
            </a:r>
            <a:endParaRPr sz="1700">
              <a:solidFill>
                <a:srgbClr val="FFFFFF"/>
              </a:solidFill>
              <a:latin typeface="Ubuntu"/>
              <a:ea typeface="Ubuntu"/>
              <a:cs typeface="Ubuntu"/>
              <a:sym typeface="Ubuntu"/>
            </a:endParaRPr>
          </a:p>
        </p:txBody>
      </p:sp>
      <p:sp>
        <p:nvSpPr>
          <p:cNvPr id="176" name="Google Shape;176;p25"/>
          <p:cNvSpPr txBox="1"/>
          <p:nvPr/>
        </p:nvSpPr>
        <p:spPr>
          <a:xfrm>
            <a:off x="3790100" y="3139375"/>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Réalisation</a:t>
            </a:r>
            <a:endParaRPr sz="1700">
              <a:solidFill>
                <a:srgbClr val="FFFFFF"/>
              </a:solidFill>
              <a:latin typeface="Ubuntu"/>
              <a:ea typeface="Ubuntu"/>
              <a:cs typeface="Ubuntu"/>
              <a:sym typeface="Ubuntu"/>
            </a:endParaRPr>
          </a:p>
        </p:txBody>
      </p:sp>
      <p:sp>
        <p:nvSpPr>
          <p:cNvPr id="177" name="Google Shape;177;p25"/>
          <p:cNvSpPr/>
          <p:nvPr/>
        </p:nvSpPr>
        <p:spPr>
          <a:xfrm rot="10800000">
            <a:off x="3676200" y="2272450"/>
            <a:ext cx="1477200" cy="338700"/>
          </a:xfrm>
          <a:prstGeom prst="striped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3990600" y="3585775"/>
            <a:ext cx="1477200" cy="338700"/>
          </a:xfrm>
          <a:prstGeom prst="stripedRightArrow">
            <a:avLst>
              <a:gd fmla="val 50000" name="adj1"/>
              <a:gd fmla="val 50000" name="adj2"/>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a:blip r:embed="rId3">
            <a:alphaModFix/>
          </a:blip>
          <a:stretch>
            <a:fillRect/>
          </a:stretch>
        </p:blipFill>
        <p:spPr>
          <a:xfrm>
            <a:off x="1059425" y="894905"/>
            <a:ext cx="2194401" cy="3901171"/>
          </a:xfrm>
          <a:prstGeom prst="rect">
            <a:avLst/>
          </a:prstGeom>
          <a:noFill/>
          <a:ln>
            <a:noFill/>
          </a:ln>
        </p:spPr>
      </p:pic>
      <p:pic>
        <p:nvPicPr>
          <p:cNvPr id="180" name="Google Shape;180;p25"/>
          <p:cNvPicPr preferRelativeResize="0"/>
          <p:nvPr/>
        </p:nvPicPr>
        <p:blipFill rotWithShape="1">
          <a:blip r:embed="rId4">
            <a:alphaModFix/>
          </a:blip>
          <a:srcRect b="5891" l="0" r="0" t="1482"/>
          <a:stretch/>
        </p:blipFill>
        <p:spPr>
          <a:xfrm>
            <a:off x="6013575" y="795331"/>
            <a:ext cx="2045800" cy="40006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14/30</a:t>
            </a:r>
            <a:endParaRPr>
              <a:solidFill>
                <a:srgbClr val="FFFFFF"/>
              </a:solidFill>
              <a:latin typeface="Ubuntu"/>
              <a:ea typeface="Ubuntu"/>
              <a:cs typeface="Ubuntu"/>
              <a:sym typeface="Ubuntu"/>
            </a:endParaRPr>
          </a:p>
        </p:txBody>
      </p:sp>
      <p:sp>
        <p:nvSpPr>
          <p:cNvPr id="186" name="Google Shape;186;p26"/>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187" name="Google Shape;187;p26"/>
          <p:cNvSpPr txBox="1"/>
          <p:nvPr/>
        </p:nvSpPr>
        <p:spPr>
          <a:xfrm>
            <a:off x="671250" y="755663"/>
            <a:ext cx="7801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Créer un compte</a:t>
            </a:r>
            <a:endParaRPr sz="2100" u="sng">
              <a:solidFill>
                <a:schemeClr val="dk1"/>
              </a:solidFill>
              <a:latin typeface="Average"/>
              <a:ea typeface="Average"/>
              <a:cs typeface="Average"/>
              <a:sym typeface="Average"/>
            </a:endParaRPr>
          </a:p>
        </p:txBody>
      </p:sp>
      <p:sp>
        <p:nvSpPr>
          <p:cNvPr id="188" name="Google Shape;188;p26"/>
          <p:cNvSpPr txBox="1"/>
          <p:nvPr/>
        </p:nvSpPr>
        <p:spPr>
          <a:xfrm>
            <a:off x="3506250" y="1826050"/>
            <a:ext cx="213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Aucune maquette</a:t>
            </a:r>
            <a:endParaRPr sz="1700">
              <a:solidFill>
                <a:srgbClr val="FFFFFF"/>
              </a:solidFill>
              <a:latin typeface="Ubuntu"/>
              <a:ea typeface="Ubuntu"/>
              <a:cs typeface="Ubuntu"/>
              <a:sym typeface="Ubuntu"/>
            </a:endParaRPr>
          </a:p>
        </p:txBody>
      </p:sp>
      <p:pic>
        <p:nvPicPr>
          <p:cNvPr id="189" name="Google Shape;189;p26"/>
          <p:cNvPicPr preferRelativeResize="0"/>
          <p:nvPr/>
        </p:nvPicPr>
        <p:blipFill>
          <a:blip r:embed="rId3">
            <a:alphaModFix/>
          </a:blip>
          <a:stretch>
            <a:fillRect/>
          </a:stretch>
        </p:blipFill>
        <p:spPr>
          <a:xfrm>
            <a:off x="4111975" y="2272449"/>
            <a:ext cx="920050" cy="851051"/>
          </a:xfrm>
          <a:prstGeom prst="rect">
            <a:avLst/>
          </a:prstGeom>
          <a:noFill/>
          <a:ln>
            <a:noFill/>
          </a:ln>
        </p:spPr>
      </p:pic>
      <p:pic>
        <p:nvPicPr>
          <p:cNvPr id="190" name="Google Shape;190;p26"/>
          <p:cNvPicPr preferRelativeResize="0"/>
          <p:nvPr/>
        </p:nvPicPr>
        <p:blipFill rotWithShape="1">
          <a:blip r:embed="rId4">
            <a:alphaModFix/>
          </a:blip>
          <a:srcRect b="0" l="0" r="0" t="0"/>
          <a:stretch/>
        </p:blipFill>
        <p:spPr>
          <a:xfrm>
            <a:off x="671250" y="935625"/>
            <a:ext cx="2295175" cy="3816525"/>
          </a:xfrm>
          <a:prstGeom prst="rect">
            <a:avLst/>
          </a:prstGeom>
          <a:noFill/>
          <a:ln>
            <a:noFill/>
          </a:ln>
        </p:spPr>
      </p:pic>
      <p:pic>
        <p:nvPicPr>
          <p:cNvPr descr="Une image contenant texte&#10;&#10;Description générée automatiquement" id="191" name="Google Shape;191;p26"/>
          <p:cNvPicPr preferRelativeResize="0"/>
          <p:nvPr/>
        </p:nvPicPr>
        <p:blipFill rotWithShape="1">
          <a:blip r:embed="rId5">
            <a:alphaModFix/>
          </a:blip>
          <a:srcRect b="5836" l="0" r="0" t="1079"/>
          <a:stretch/>
        </p:blipFill>
        <p:spPr>
          <a:xfrm>
            <a:off x="6038050" y="935625"/>
            <a:ext cx="2201618" cy="3816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15/30</a:t>
            </a:r>
            <a:endParaRPr>
              <a:solidFill>
                <a:srgbClr val="FFFFFF"/>
              </a:solidFill>
              <a:latin typeface="Ubuntu"/>
              <a:ea typeface="Ubuntu"/>
              <a:cs typeface="Ubuntu"/>
              <a:sym typeface="Ubuntu"/>
            </a:endParaRPr>
          </a:p>
        </p:txBody>
      </p:sp>
      <p:sp>
        <p:nvSpPr>
          <p:cNvPr id="197" name="Google Shape;197;p27"/>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198" name="Google Shape;198;p27"/>
          <p:cNvSpPr txBox="1"/>
          <p:nvPr/>
        </p:nvSpPr>
        <p:spPr>
          <a:xfrm>
            <a:off x="3293325" y="755675"/>
            <a:ext cx="28605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Consulter un évènement</a:t>
            </a:r>
            <a:endParaRPr sz="2100" u="sng">
              <a:solidFill>
                <a:schemeClr val="dk1"/>
              </a:solidFill>
              <a:latin typeface="Average"/>
              <a:ea typeface="Average"/>
              <a:cs typeface="Average"/>
              <a:sym typeface="Average"/>
            </a:endParaRPr>
          </a:p>
        </p:txBody>
      </p:sp>
      <p:sp>
        <p:nvSpPr>
          <p:cNvPr id="199" name="Google Shape;199;p27"/>
          <p:cNvSpPr txBox="1"/>
          <p:nvPr/>
        </p:nvSpPr>
        <p:spPr>
          <a:xfrm>
            <a:off x="3728388" y="1826050"/>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Maquette</a:t>
            </a:r>
            <a:endParaRPr sz="1700">
              <a:solidFill>
                <a:srgbClr val="FFFFFF"/>
              </a:solidFill>
              <a:latin typeface="Ubuntu"/>
              <a:ea typeface="Ubuntu"/>
              <a:cs typeface="Ubuntu"/>
              <a:sym typeface="Ubuntu"/>
            </a:endParaRPr>
          </a:p>
        </p:txBody>
      </p:sp>
      <p:sp>
        <p:nvSpPr>
          <p:cNvPr id="200" name="Google Shape;200;p27"/>
          <p:cNvSpPr txBox="1"/>
          <p:nvPr/>
        </p:nvSpPr>
        <p:spPr>
          <a:xfrm>
            <a:off x="3790100" y="3139375"/>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Réalisation</a:t>
            </a:r>
            <a:endParaRPr sz="1700">
              <a:solidFill>
                <a:srgbClr val="FFFFFF"/>
              </a:solidFill>
              <a:latin typeface="Ubuntu"/>
              <a:ea typeface="Ubuntu"/>
              <a:cs typeface="Ubuntu"/>
              <a:sym typeface="Ubuntu"/>
            </a:endParaRPr>
          </a:p>
        </p:txBody>
      </p:sp>
      <p:sp>
        <p:nvSpPr>
          <p:cNvPr id="201" name="Google Shape;201;p27"/>
          <p:cNvSpPr/>
          <p:nvPr/>
        </p:nvSpPr>
        <p:spPr>
          <a:xfrm rot="10800000">
            <a:off x="3676200" y="2272450"/>
            <a:ext cx="1477200" cy="338700"/>
          </a:xfrm>
          <a:prstGeom prst="striped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3990600" y="3585775"/>
            <a:ext cx="1477200" cy="338700"/>
          </a:xfrm>
          <a:prstGeom prst="stripedRightArrow">
            <a:avLst>
              <a:gd fmla="val 50000" name="adj1"/>
              <a:gd fmla="val 50000" name="adj2"/>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7"/>
          <p:cNvPicPr preferRelativeResize="0"/>
          <p:nvPr/>
        </p:nvPicPr>
        <p:blipFill>
          <a:blip r:embed="rId3">
            <a:alphaModFix/>
          </a:blip>
          <a:stretch>
            <a:fillRect/>
          </a:stretch>
        </p:blipFill>
        <p:spPr>
          <a:xfrm>
            <a:off x="1059425" y="894900"/>
            <a:ext cx="2194401" cy="3901195"/>
          </a:xfrm>
          <a:prstGeom prst="rect">
            <a:avLst/>
          </a:prstGeom>
          <a:noFill/>
          <a:ln>
            <a:noFill/>
          </a:ln>
        </p:spPr>
      </p:pic>
      <p:pic>
        <p:nvPicPr>
          <p:cNvPr id="204" name="Google Shape;204;p27"/>
          <p:cNvPicPr preferRelativeResize="0"/>
          <p:nvPr/>
        </p:nvPicPr>
        <p:blipFill rotWithShape="1">
          <a:blip r:embed="rId4">
            <a:alphaModFix/>
          </a:blip>
          <a:srcRect b="6151" l="0" r="0" t="1204"/>
          <a:stretch/>
        </p:blipFill>
        <p:spPr>
          <a:xfrm>
            <a:off x="6013575" y="795325"/>
            <a:ext cx="2045451" cy="4000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16/30</a:t>
            </a:r>
            <a:endParaRPr>
              <a:solidFill>
                <a:srgbClr val="FFFFFF"/>
              </a:solidFill>
              <a:latin typeface="Ubuntu"/>
              <a:ea typeface="Ubuntu"/>
              <a:cs typeface="Ubuntu"/>
              <a:sym typeface="Ubuntu"/>
            </a:endParaRPr>
          </a:p>
        </p:txBody>
      </p:sp>
      <p:sp>
        <p:nvSpPr>
          <p:cNvPr id="210" name="Google Shape;210;p28"/>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211" name="Google Shape;211;p28"/>
          <p:cNvSpPr txBox="1"/>
          <p:nvPr/>
        </p:nvSpPr>
        <p:spPr>
          <a:xfrm>
            <a:off x="671250" y="755663"/>
            <a:ext cx="7801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Modifier </a:t>
            </a:r>
            <a:r>
              <a:rPr lang="fr" sz="2100" u="sng">
                <a:solidFill>
                  <a:schemeClr val="dk1"/>
                </a:solidFill>
                <a:latin typeface="Average"/>
                <a:ea typeface="Average"/>
                <a:cs typeface="Average"/>
                <a:sym typeface="Average"/>
              </a:rPr>
              <a:t>un évènement</a:t>
            </a:r>
            <a:endParaRPr sz="2100" u="sng">
              <a:solidFill>
                <a:schemeClr val="dk1"/>
              </a:solidFill>
              <a:latin typeface="Average"/>
              <a:ea typeface="Average"/>
              <a:cs typeface="Average"/>
              <a:sym typeface="Average"/>
            </a:endParaRPr>
          </a:p>
        </p:txBody>
      </p:sp>
      <p:sp>
        <p:nvSpPr>
          <p:cNvPr id="212" name="Google Shape;212;p28"/>
          <p:cNvSpPr txBox="1"/>
          <p:nvPr/>
        </p:nvSpPr>
        <p:spPr>
          <a:xfrm>
            <a:off x="3506250" y="1826050"/>
            <a:ext cx="213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Aucune maquette</a:t>
            </a:r>
            <a:endParaRPr sz="1700">
              <a:solidFill>
                <a:srgbClr val="FFFFFF"/>
              </a:solidFill>
              <a:latin typeface="Ubuntu"/>
              <a:ea typeface="Ubuntu"/>
              <a:cs typeface="Ubuntu"/>
              <a:sym typeface="Ubuntu"/>
            </a:endParaRPr>
          </a:p>
        </p:txBody>
      </p:sp>
      <p:pic>
        <p:nvPicPr>
          <p:cNvPr id="213" name="Google Shape;213;p28"/>
          <p:cNvPicPr preferRelativeResize="0"/>
          <p:nvPr/>
        </p:nvPicPr>
        <p:blipFill>
          <a:blip r:embed="rId3">
            <a:alphaModFix/>
          </a:blip>
          <a:stretch>
            <a:fillRect/>
          </a:stretch>
        </p:blipFill>
        <p:spPr>
          <a:xfrm>
            <a:off x="4111975" y="2272449"/>
            <a:ext cx="920050" cy="851051"/>
          </a:xfrm>
          <a:prstGeom prst="rect">
            <a:avLst/>
          </a:prstGeom>
          <a:noFill/>
          <a:ln>
            <a:noFill/>
          </a:ln>
        </p:spPr>
      </p:pic>
      <p:pic>
        <p:nvPicPr>
          <p:cNvPr id="214" name="Google Shape;214;p28"/>
          <p:cNvPicPr preferRelativeResize="0"/>
          <p:nvPr/>
        </p:nvPicPr>
        <p:blipFill rotWithShape="1">
          <a:blip r:embed="rId4">
            <a:alphaModFix/>
          </a:blip>
          <a:srcRect b="5899" l="0" r="0" t="1198"/>
          <a:stretch/>
        </p:blipFill>
        <p:spPr>
          <a:xfrm>
            <a:off x="723525" y="753300"/>
            <a:ext cx="2131500" cy="4181222"/>
          </a:xfrm>
          <a:prstGeom prst="rect">
            <a:avLst/>
          </a:prstGeom>
          <a:noFill/>
          <a:ln>
            <a:noFill/>
          </a:ln>
        </p:spPr>
      </p:pic>
      <p:pic>
        <p:nvPicPr>
          <p:cNvPr id="215" name="Google Shape;215;p28"/>
          <p:cNvPicPr preferRelativeResize="0"/>
          <p:nvPr/>
        </p:nvPicPr>
        <p:blipFill rotWithShape="1">
          <a:blip r:embed="rId5">
            <a:alphaModFix/>
          </a:blip>
          <a:srcRect b="5926" l="0" r="0" t="-1519"/>
          <a:stretch/>
        </p:blipFill>
        <p:spPr>
          <a:xfrm>
            <a:off x="6224825" y="697094"/>
            <a:ext cx="2131500" cy="4237430"/>
          </a:xfrm>
          <a:prstGeom prst="rect">
            <a:avLst/>
          </a:prstGeom>
          <a:noFill/>
          <a:ln>
            <a:noFill/>
          </a:ln>
        </p:spPr>
      </p:pic>
      <p:sp>
        <p:nvSpPr>
          <p:cNvPr id="216" name="Google Shape;216;p28"/>
          <p:cNvSpPr txBox="1"/>
          <p:nvPr/>
        </p:nvSpPr>
        <p:spPr>
          <a:xfrm>
            <a:off x="4248025" y="123592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17/30</a:t>
            </a:r>
            <a:endParaRPr>
              <a:solidFill>
                <a:srgbClr val="FFFFFF"/>
              </a:solidFill>
              <a:latin typeface="Ubuntu"/>
              <a:ea typeface="Ubuntu"/>
              <a:cs typeface="Ubuntu"/>
              <a:sym typeface="Ubuntu"/>
            </a:endParaRPr>
          </a:p>
        </p:txBody>
      </p:sp>
      <p:sp>
        <p:nvSpPr>
          <p:cNvPr id="222" name="Google Shape;222;p29"/>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223" name="Google Shape;223;p29"/>
          <p:cNvSpPr txBox="1"/>
          <p:nvPr/>
        </p:nvSpPr>
        <p:spPr>
          <a:xfrm>
            <a:off x="3293325" y="755675"/>
            <a:ext cx="2860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Consulter un profil</a:t>
            </a:r>
            <a:endParaRPr sz="2100" u="sng">
              <a:solidFill>
                <a:schemeClr val="dk1"/>
              </a:solidFill>
              <a:latin typeface="Average"/>
              <a:ea typeface="Average"/>
              <a:cs typeface="Average"/>
              <a:sym typeface="Average"/>
            </a:endParaRPr>
          </a:p>
          <a:p>
            <a:pPr indent="0" lvl="0" marL="0" rtl="0" algn="ctr">
              <a:spcBef>
                <a:spcPts val="0"/>
              </a:spcBef>
              <a:spcAft>
                <a:spcPts val="0"/>
              </a:spcAft>
              <a:buNone/>
            </a:pPr>
            <a:r>
              <a:rPr lang="fr" sz="1600">
                <a:solidFill>
                  <a:srgbClr val="CACACA"/>
                </a:solidFill>
                <a:latin typeface="Average"/>
                <a:ea typeface="Average"/>
                <a:cs typeface="Average"/>
                <a:sym typeface="Average"/>
              </a:rPr>
              <a:t>Profil</a:t>
            </a:r>
            <a:endParaRPr sz="1600">
              <a:solidFill>
                <a:srgbClr val="CACACA"/>
              </a:solidFill>
              <a:latin typeface="Average"/>
              <a:ea typeface="Average"/>
              <a:cs typeface="Average"/>
              <a:sym typeface="Average"/>
            </a:endParaRPr>
          </a:p>
        </p:txBody>
      </p:sp>
      <p:sp>
        <p:nvSpPr>
          <p:cNvPr id="224" name="Google Shape;224;p29"/>
          <p:cNvSpPr txBox="1"/>
          <p:nvPr/>
        </p:nvSpPr>
        <p:spPr>
          <a:xfrm>
            <a:off x="3728388" y="1826050"/>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Maquette</a:t>
            </a:r>
            <a:endParaRPr sz="1700">
              <a:solidFill>
                <a:srgbClr val="FFFFFF"/>
              </a:solidFill>
              <a:latin typeface="Ubuntu"/>
              <a:ea typeface="Ubuntu"/>
              <a:cs typeface="Ubuntu"/>
              <a:sym typeface="Ubuntu"/>
            </a:endParaRPr>
          </a:p>
        </p:txBody>
      </p:sp>
      <p:sp>
        <p:nvSpPr>
          <p:cNvPr id="225" name="Google Shape;225;p29"/>
          <p:cNvSpPr txBox="1"/>
          <p:nvPr/>
        </p:nvSpPr>
        <p:spPr>
          <a:xfrm>
            <a:off x="3790100" y="3139375"/>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Réalisation</a:t>
            </a:r>
            <a:endParaRPr sz="1700">
              <a:solidFill>
                <a:srgbClr val="FFFFFF"/>
              </a:solidFill>
              <a:latin typeface="Ubuntu"/>
              <a:ea typeface="Ubuntu"/>
              <a:cs typeface="Ubuntu"/>
              <a:sym typeface="Ubuntu"/>
            </a:endParaRPr>
          </a:p>
        </p:txBody>
      </p:sp>
      <p:sp>
        <p:nvSpPr>
          <p:cNvPr id="226" name="Google Shape;226;p29"/>
          <p:cNvSpPr/>
          <p:nvPr/>
        </p:nvSpPr>
        <p:spPr>
          <a:xfrm rot="10800000">
            <a:off x="3676200" y="2272450"/>
            <a:ext cx="1477200" cy="338700"/>
          </a:xfrm>
          <a:prstGeom prst="striped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3990600" y="3585775"/>
            <a:ext cx="1477200" cy="338700"/>
          </a:xfrm>
          <a:prstGeom prst="stripedRightArrow">
            <a:avLst>
              <a:gd fmla="val 50000" name="adj1"/>
              <a:gd fmla="val 50000" name="adj2"/>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9"/>
          <p:cNvPicPr preferRelativeResize="0"/>
          <p:nvPr/>
        </p:nvPicPr>
        <p:blipFill>
          <a:blip r:embed="rId3">
            <a:alphaModFix/>
          </a:blip>
          <a:stretch>
            <a:fillRect/>
          </a:stretch>
        </p:blipFill>
        <p:spPr>
          <a:xfrm>
            <a:off x="1101925" y="894900"/>
            <a:ext cx="2250380" cy="4000699"/>
          </a:xfrm>
          <a:prstGeom prst="rect">
            <a:avLst/>
          </a:prstGeom>
          <a:noFill/>
          <a:ln>
            <a:noFill/>
          </a:ln>
        </p:spPr>
      </p:pic>
      <p:pic>
        <p:nvPicPr>
          <p:cNvPr id="229" name="Google Shape;229;p29"/>
          <p:cNvPicPr preferRelativeResize="0"/>
          <p:nvPr/>
        </p:nvPicPr>
        <p:blipFill rotWithShape="1">
          <a:blip r:embed="rId4">
            <a:alphaModFix/>
          </a:blip>
          <a:srcRect b="6081" l="0" r="0" t="1351"/>
          <a:stretch/>
        </p:blipFill>
        <p:spPr>
          <a:xfrm>
            <a:off x="6013575" y="795325"/>
            <a:ext cx="2098001" cy="410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nvSpPr>
        <p:spPr>
          <a:xfrm>
            <a:off x="8485200" y="474330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18/30</a:t>
            </a:r>
            <a:endParaRPr>
              <a:solidFill>
                <a:srgbClr val="FFFFFF"/>
              </a:solidFill>
              <a:latin typeface="Ubuntu"/>
              <a:ea typeface="Ubuntu"/>
              <a:cs typeface="Ubuntu"/>
              <a:sym typeface="Ubuntu"/>
            </a:endParaRPr>
          </a:p>
        </p:txBody>
      </p:sp>
      <p:sp>
        <p:nvSpPr>
          <p:cNvPr id="235" name="Google Shape;235;p30"/>
          <p:cNvSpPr txBox="1"/>
          <p:nvPr/>
        </p:nvSpPr>
        <p:spPr>
          <a:xfrm>
            <a:off x="3206900" y="0"/>
            <a:ext cx="2860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Consulter un profil</a:t>
            </a:r>
            <a:endParaRPr sz="2100" u="sng">
              <a:solidFill>
                <a:schemeClr val="dk1"/>
              </a:solidFill>
              <a:latin typeface="Average"/>
              <a:ea typeface="Average"/>
              <a:cs typeface="Average"/>
              <a:sym typeface="Average"/>
            </a:endParaRPr>
          </a:p>
          <a:p>
            <a:pPr indent="0" lvl="0" marL="0" rtl="0" algn="ctr">
              <a:spcBef>
                <a:spcPts val="0"/>
              </a:spcBef>
              <a:spcAft>
                <a:spcPts val="0"/>
              </a:spcAft>
              <a:buNone/>
            </a:pPr>
            <a:r>
              <a:rPr lang="fr" sz="1600">
                <a:solidFill>
                  <a:srgbClr val="CACACA"/>
                </a:solidFill>
                <a:latin typeface="Average"/>
                <a:ea typeface="Average"/>
                <a:cs typeface="Average"/>
                <a:sym typeface="Average"/>
              </a:rPr>
              <a:t>Avis</a:t>
            </a:r>
            <a:endParaRPr sz="1600">
              <a:solidFill>
                <a:srgbClr val="CACACA"/>
              </a:solidFill>
              <a:latin typeface="Average"/>
              <a:ea typeface="Average"/>
              <a:cs typeface="Average"/>
              <a:sym typeface="Average"/>
            </a:endParaRPr>
          </a:p>
        </p:txBody>
      </p:sp>
      <p:pic>
        <p:nvPicPr>
          <p:cNvPr id="236" name="Google Shape;236;p30"/>
          <p:cNvPicPr preferRelativeResize="0"/>
          <p:nvPr/>
        </p:nvPicPr>
        <p:blipFill rotWithShape="1">
          <a:blip r:embed="rId3">
            <a:alphaModFix/>
          </a:blip>
          <a:srcRect b="5866" l="0" r="0" t="1755"/>
          <a:stretch/>
        </p:blipFill>
        <p:spPr>
          <a:xfrm>
            <a:off x="311700" y="755900"/>
            <a:ext cx="2131500" cy="4157220"/>
          </a:xfrm>
          <a:prstGeom prst="rect">
            <a:avLst/>
          </a:prstGeom>
          <a:noFill/>
          <a:ln>
            <a:noFill/>
          </a:ln>
        </p:spPr>
      </p:pic>
      <p:pic>
        <p:nvPicPr>
          <p:cNvPr id="237" name="Google Shape;237;p30"/>
          <p:cNvPicPr preferRelativeResize="0"/>
          <p:nvPr/>
        </p:nvPicPr>
        <p:blipFill>
          <a:blip r:embed="rId4">
            <a:alphaModFix/>
          </a:blip>
          <a:stretch>
            <a:fillRect/>
          </a:stretch>
        </p:blipFill>
        <p:spPr>
          <a:xfrm>
            <a:off x="7008075" y="663425"/>
            <a:ext cx="1966513" cy="4151977"/>
          </a:xfrm>
          <a:prstGeom prst="rect">
            <a:avLst/>
          </a:prstGeom>
          <a:noFill/>
          <a:ln>
            <a:noFill/>
          </a:ln>
        </p:spPr>
      </p:pic>
      <p:pic>
        <p:nvPicPr>
          <p:cNvPr id="238" name="Google Shape;238;p30"/>
          <p:cNvPicPr preferRelativeResize="0"/>
          <p:nvPr/>
        </p:nvPicPr>
        <p:blipFill>
          <a:blip r:embed="rId5">
            <a:alphaModFix/>
          </a:blip>
          <a:stretch>
            <a:fillRect/>
          </a:stretch>
        </p:blipFill>
        <p:spPr>
          <a:xfrm>
            <a:off x="4939613" y="663400"/>
            <a:ext cx="1966525" cy="41520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19/30</a:t>
            </a:r>
            <a:endParaRPr>
              <a:solidFill>
                <a:srgbClr val="FFFFFF"/>
              </a:solidFill>
              <a:latin typeface="Ubuntu"/>
              <a:ea typeface="Ubuntu"/>
              <a:cs typeface="Ubuntu"/>
              <a:sym typeface="Ubuntu"/>
            </a:endParaRPr>
          </a:p>
        </p:txBody>
      </p:sp>
      <p:sp>
        <p:nvSpPr>
          <p:cNvPr id="244" name="Google Shape;244;p31"/>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Maquette / Réalisation</a:t>
            </a:r>
            <a:endParaRPr sz="3200" u="sng">
              <a:solidFill>
                <a:srgbClr val="FFFFFF"/>
              </a:solidFill>
              <a:latin typeface="Oswald"/>
              <a:ea typeface="Oswald"/>
              <a:cs typeface="Oswald"/>
              <a:sym typeface="Oswald"/>
            </a:endParaRPr>
          </a:p>
        </p:txBody>
      </p:sp>
      <p:sp>
        <p:nvSpPr>
          <p:cNvPr id="245" name="Google Shape;245;p31"/>
          <p:cNvSpPr txBox="1"/>
          <p:nvPr/>
        </p:nvSpPr>
        <p:spPr>
          <a:xfrm>
            <a:off x="3293325" y="755675"/>
            <a:ext cx="2860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chemeClr val="dk1"/>
                </a:solidFill>
                <a:latin typeface="Average"/>
                <a:ea typeface="Average"/>
                <a:cs typeface="Average"/>
                <a:sym typeface="Average"/>
              </a:rPr>
              <a:t>Consulter un profil</a:t>
            </a:r>
            <a:endParaRPr sz="2100" u="sng">
              <a:solidFill>
                <a:schemeClr val="dk1"/>
              </a:solidFill>
              <a:latin typeface="Average"/>
              <a:ea typeface="Average"/>
              <a:cs typeface="Average"/>
              <a:sym typeface="Average"/>
            </a:endParaRPr>
          </a:p>
          <a:p>
            <a:pPr indent="0" lvl="0" marL="0" rtl="0" algn="ctr">
              <a:spcBef>
                <a:spcPts val="0"/>
              </a:spcBef>
              <a:spcAft>
                <a:spcPts val="0"/>
              </a:spcAft>
              <a:buNone/>
            </a:pPr>
            <a:r>
              <a:rPr lang="fr" sz="1600">
                <a:solidFill>
                  <a:srgbClr val="CACACA"/>
                </a:solidFill>
                <a:latin typeface="Average"/>
                <a:ea typeface="Average"/>
                <a:cs typeface="Average"/>
                <a:sym typeface="Average"/>
              </a:rPr>
              <a:t>Evénements</a:t>
            </a:r>
            <a:endParaRPr sz="1600">
              <a:solidFill>
                <a:srgbClr val="CACACA"/>
              </a:solidFill>
              <a:latin typeface="Average"/>
              <a:ea typeface="Average"/>
              <a:cs typeface="Average"/>
              <a:sym typeface="Average"/>
            </a:endParaRPr>
          </a:p>
        </p:txBody>
      </p:sp>
      <p:sp>
        <p:nvSpPr>
          <p:cNvPr id="246" name="Google Shape;246;p31"/>
          <p:cNvSpPr txBox="1"/>
          <p:nvPr/>
        </p:nvSpPr>
        <p:spPr>
          <a:xfrm>
            <a:off x="3728388" y="1826050"/>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Maquette</a:t>
            </a:r>
            <a:endParaRPr sz="1700">
              <a:solidFill>
                <a:srgbClr val="FFFFFF"/>
              </a:solidFill>
              <a:latin typeface="Ubuntu"/>
              <a:ea typeface="Ubuntu"/>
              <a:cs typeface="Ubuntu"/>
              <a:sym typeface="Ubuntu"/>
            </a:endParaRPr>
          </a:p>
        </p:txBody>
      </p:sp>
      <p:sp>
        <p:nvSpPr>
          <p:cNvPr id="247" name="Google Shape;247;p31"/>
          <p:cNvSpPr txBox="1"/>
          <p:nvPr/>
        </p:nvSpPr>
        <p:spPr>
          <a:xfrm>
            <a:off x="3790100" y="3139375"/>
            <a:ext cx="168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rgbClr val="FFFFFF"/>
                </a:solidFill>
                <a:latin typeface="Ubuntu"/>
                <a:ea typeface="Ubuntu"/>
                <a:cs typeface="Ubuntu"/>
                <a:sym typeface="Ubuntu"/>
              </a:rPr>
              <a:t>Réalisation</a:t>
            </a:r>
            <a:endParaRPr sz="1700">
              <a:solidFill>
                <a:srgbClr val="FFFFFF"/>
              </a:solidFill>
              <a:latin typeface="Ubuntu"/>
              <a:ea typeface="Ubuntu"/>
              <a:cs typeface="Ubuntu"/>
              <a:sym typeface="Ubuntu"/>
            </a:endParaRPr>
          </a:p>
        </p:txBody>
      </p:sp>
      <p:sp>
        <p:nvSpPr>
          <p:cNvPr id="248" name="Google Shape;248;p31"/>
          <p:cNvSpPr/>
          <p:nvPr/>
        </p:nvSpPr>
        <p:spPr>
          <a:xfrm rot="10800000">
            <a:off x="3676200" y="2272450"/>
            <a:ext cx="1477200" cy="338700"/>
          </a:xfrm>
          <a:prstGeom prst="striped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3990600" y="3585775"/>
            <a:ext cx="1477200" cy="338700"/>
          </a:xfrm>
          <a:prstGeom prst="stripedRightArrow">
            <a:avLst>
              <a:gd fmla="val 50000" name="adj1"/>
              <a:gd fmla="val 50000" name="adj2"/>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1"/>
          <p:cNvPicPr preferRelativeResize="0"/>
          <p:nvPr/>
        </p:nvPicPr>
        <p:blipFill>
          <a:blip r:embed="rId3">
            <a:alphaModFix/>
          </a:blip>
          <a:stretch>
            <a:fillRect/>
          </a:stretch>
        </p:blipFill>
        <p:spPr>
          <a:xfrm>
            <a:off x="1086450" y="894900"/>
            <a:ext cx="2250382" cy="4000699"/>
          </a:xfrm>
          <a:prstGeom prst="rect">
            <a:avLst/>
          </a:prstGeom>
          <a:noFill/>
          <a:ln>
            <a:noFill/>
          </a:ln>
        </p:spPr>
      </p:pic>
      <p:pic>
        <p:nvPicPr>
          <p:cNvPr id="251" name="Google Shape;251;p31"/>
          <p:cNvPicPr preferRelativeResize="0"/>
          <p:nvPr/>
        </p:nvPicPr>
        <p:blipFill rotWithShape="1">
          <a:blip r:embed="rId4">
            <a:alphaModFix/>
          </a:blip>
          <a:srcRect b="5907" l="0" r="0" t="1207"/>
          <a:stretch/>
        </p:blipFill>
        <p:spPr>
          <a:xfrm>
            <a:off x="6013575" y="795325"/>
            <a:ext cx="2090939" cy="410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nvSpPr>
        <p:spPr>
          <a:xfrm>
            <a:off x="64590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fr" sz="3600" u="sng">
                <a:solidFill>
                  <a:srgbClr val="FFFFFF"/>
                </a:solidFill>
                <a:latin typeface="Oswald"/>
                <a:ea typeface="Oswald"/>
                <a:cs typeface="Oswald"/>
                <a:sym typeface="Oswald"/>
              </a:rPr>
              <a:t>Introduction</a:t>
            </a:r>
            <a:endParaRPr sz="3600" u="sng">
              <a:solidFill>
                <a:srgbClr val="FFFFFF"/>
              </a:solidFill>
              <a:latin typeface="Oswald"/>
              <a:ea typeface="Oswald"/>
              <a:cs typeface="Oswald"/>
              <a:sym typeface="Oswald"/>
            </a:endParaRPr>
          </a:p>
        </p:txBody>
      </p:sp>
      <p:sp>
        <p:nvSpPr>
          <p:cNvPr id="70" name="Google Shape;70;p14"/>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2/30</a:t>
            </a:r>
            <a:endParaRPr>
              <a:solidFill>
                <a:srgbClr val="FFFFFF"/>
              </a:solidFill>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nvSpPr>
        <p:spPr>
          <a:xfrm>
            <a:off x="64590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fr" sz="3600" u="sng">
                <a:solidFill>
                  <a:srgbClr val="FFFFFF"/>
                </a:solidFill>
                <a:latin typeface="Oswald"/>
                <a:ea typeface="Oswald"/>
                <a:cs typeface="Oswald"/>
                <a:sym typeface="Oswald"/>
              </a:rPr>
              <a:t>GESTION DE PROJET</a:t>
            </a:r>
            <a:endParaRPr sz="3600" u="sng">
              <a:solidFill>
                <a:srgbClr val="FFFFFF"/>
              </a:solidFill>
              <a:latin typeface="Oswald"/>
              <a:ea typeface="Oswald"/>
              <a:cs typeface="Oswald"/>
              <a:sym typeface="Oswald"/>
            </a:endParaRPr>
          </a:p>
        </p:txBody>
      </p:sp>
      <p:sp>
        <p:nvSpPr>
          <p:cNvPr id="257" name="Google Shape;257;p32"/>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20/30</a:t>
            </a:r>
            <a:endParaRPr>
              <a:solidFill>
                <a:srgbClr val="FFFFFF"/>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Diagramme GANTT</a:t>
            </a:r>
            <a:endParaRPr sz="3200" u="sng">
              <a:solidFill>
                <a:srgbClr val="FFFFFF"/>
              </a:solidFill>
              <a:latin typeface="Oswald"/>
              <a:ea typeface="Oswald"/>
              <a:cs typeface="Oswald"/>
              <a:sym typeface="Oswald"/>
            </a:endParaRPr>
          </a:p>
        </p:txBody>
      </p:sp>
      <p:sp>
        <p:nvSpPr>
          <p:cNvPr id="263" name="Google Shape;263;p33"/>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21/30</a:t>
            </a:r>
            <a:endParaRPr>
              <a:solidFill>
                <a:srgbClr val="FFFFFF"/>
              </a:solidFill>
              <a:latin typeface="Ubuntu"/>
              <a:ea typeface="Ubuntu"/>
              <a:cs typeface="Ubuntu"/>
              <a:sym typeface="Ubuntu"/>
            </a:endParaRPr>
          </a:p>
        </p:txBody>
      </p:sp>
      <p:pic>
        <p:nvPicPr>
          <p:cNvPr id="264" name="Google Shape;264;p33"/>
          <p:cNvPicPr preferRelativeResize="0"/>
          <p:nvPr/>
        </p:nvPicPr>
        <p:blipFill>
          <a:blip r:embed="rId3">
            <a:alphaModFix/>
          </a:blip>
          <a:stretch>
            <a:fillRect/>
          </a:stretch>
        </p:blipFill>
        <p:spPr>
          <a:xfrm>
            <a:off x="311700" y="755675"/>
            <a:ext cx="8520600" cy="387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Diagramme PERT</a:t>
            </a:r>
            <a:endParaRPr sz="3200" u="sng">
              <a:solidFill>
                <a:srgbClr val="FFFFFF"/>
              </a:solidFill>
              <a:latin typeface="Oswald"/>
              <a:ea typeface="Oswald"/>
              <a:cs typeface="Oswald"/>
              <a:sym typeface="Oswald"/>
            </a:endParaRPr>
          </a:p>
        </p:txBody>
      </p:sp>
      <p:sp>
        <p:nvSpPr>
          <p:cNvPr id="270" name="Google Shape;270;p34"/>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22/30</a:t>
            </a:r>
            <a:endParaRPr>
              <a:solidFill>
                <a:srgbClr val="FFFFFF"/>
              </a:solidFill>
              <a:latin typeface="Ubuntu"/>
              <a:ea typeface="Ubuntu"/>
              <a:cs typeface="Ubuntu"/>
              <a:sym typeface="Ubuntu"/>
            </a:endParaRPr>
          </a:p>
        </p:txBody>
      </p:sp>
      <p:pic>
        <p:nvPicPr>
          <p:cNvPr id="271" name="Google Shape;271;p34"/>
          <p:cNvPicPr preferRelativeResize="0"/>
          <p:nvPr/>
        </p:nvPicPr>
        <p:blipFill>
          <a:blip r:embed="rId3">
            <a:alphaModFix/>
          </a:blip>
          <a:stretch>
            <a:fillRect/>
          </a:stretch>
        </p:blipFill>
        <p:spPr>
          <a:xfrm>
            <a:off x="104475" y="859275"/>
            <a:ext cx="6791899" cy="3877175"/>
          </a:xfrm>
          <a:prstGeom prst="rect">
            <a:avLst/>
          </a:prstGeom>
          <a:noFill/>
          <a:ln>
            <a:noFill/>
          </a:ln>
        </p:spPr>
      </p:pic>
      <p:sp>
        <p:nvSpPr>
          <p:cNvPr id="272" name="Google Shape;272;p34"/>
          <p:cNvSpPr txBox="1"/>
          <p:nvPr/>
        </p:nvSpPr>
        <p:spPr>
          <a:xfrm>
            <a:off x="7001075" y="917700"/>
            <a:ext cx="20577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solidFill>
                  <a:srgbClr val="FFFFFF"/>
                </a:solidFill>
                <a:latin typeface="Ubuntu"/>
                <a:ea typeface="Ubuntu"/>
                <a:cs typeface="Ubuntu"/>
                <a:sym typeface="Ubuntu"/>
              </a:rPr>
              <a:t>Légende (chemins en heures) : </a:t>
            </a:r>
            <a:endParaRPr sz="1300" u="sng">
              <a:solidFill>
                <a:srgbClr val="FFFFFF"/>
              </a:solidFill>
              <a:latin typeface="Ubuntu"/>
              <a:ea typeface="Ubuntu"/>
              <a:cs typeface="Ubuntu"/>
              <a:sym typeface="Ubuntu"/>
            </a:endParaRPr>
          </a:p>
          <a:p>
            <a:pPr indent="0" lvl="0" marL="0" rtl="0" algn="ctr">
              <a:spcBef>
                <a:spcPts val="0"/>
              </a:spcBef>
              <a:spcAft>
                <a:spcPts val="0"/>
              </a:spcAft>
              <a:buNone/>
            </a:pPr>
            <a:r>
              <a:t/>
            </a:r>
            <a:endParaRPr sz="1300" u="sng">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1 : Formation</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2 : Création de la barre de navigation</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3 : Page de connexion</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4 : Page d'accueil</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5 : Page création de compte</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6: Page créer un évènement</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7: Page de profil</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8: Page de consultation d’un événement</a:t>
            </a:r>
            <a:endParaRPr sz="1300">
              <a:solidFill>
                <a:srgbClr val="FFFFFF"/>
              </a:solidFill>
              <a:latin typeface="Ubuntu"/>
              <a:ea typeface="Ubuntu"/>
              <a:cs typeface="Ubuntu"/>
              <a:sym typeface="Ubuntu"/>
            </a:endParaRPr>
          </a:p>
          <a:p>
            <a:pPr indent="0" lvl="0" marL="0" rtl="0" algn="ctr">
              <a:spcBef>
                <a:spcPts val="0"/>
              </a:spcBef>
              <a:spcAft>
                <a:spcPts val="0"/>
              </a:spcAft>
              <a:buNone/>
            </a:pPr>
            <a:r>
              <a:rPr lang="fr" sz="1300">
                <a:solidFill>
                  <a:srgbClr val="FFFFFF"/>
                </a:solidFill>
                <a:latin typeface="Ubuntu"/>
                <a:ea typeface="Ubuntu"/>
                <a:cs typeface="Ubuntu"/>
                <a:sym typeface="Ubuntu"/>
              </a:rPr>
              <a:t>9 : Projet complet</a:t>
            </a:r>
            <a:endParaRPr sz="1300">
              <a:solidFill>
                <a:srgbClr val="FFFFFF"/>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23/30</a:t>
            </a:r>
            <a:endParaRPr>
              <a:solidFill>
                <a:srgbClr val="FFFFFF"/>
              </a:solidFill>
              <a:latin typeface="Ubuntu"/>
              <a:ea typeface="Ubuntu"/>
              <a:cs typeface="Ubuntu"/>
              <a:sym typeface="Ubuntu"/>
            </a:endParaRPr>
          </a:p>
        </p:txBody>
      </p:sp>
      <p:sp>
        <p:nvSpPr>
          <p:cNvPr id="278" name="Google Shape;278;p35"/>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Tableau d’avancement</a:t>
            </a:r>
            <a:endParaRPr sz="3200" u="sng">
              <a:solidFill>
                <a:srgbClr val="FFFFFF"/>
              </a:solidFill>
              <a:latin typeface="Oswald"/>
              <a:ea typeface="Oswald"/>
              <a:cs typeface="Oswald"/>
              <a:sym typeface="Oswald"/>
            </a:endParaRPr>
          </a:p>
        </p:txBody>
      </p:sp>
      <p:pic>
        <p:nvPicPr>
          <p:cNvPr id="279" name="Google Shape;279;p35"/>
          <p:cNvPicPr preferRelativeResize="0"/>
          <p:nvPr/>
        </p:nvPicPr>
        <p:blipFill>
          <a:blip r:embed="rId3">
            <a:alphaModFix/>
          </a:blip>
          <a:stretch>
            <a:fillRect/>
          </a:stretch>
        </p:blipFill>
        <p:spPr>
          <a:xfrm>
            <a:off x="850925" y="755675"/>
            <a:ext cx="7457199" cy="416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24/30</a:t>
            </a:r>
            <a:endParaRPr>
              <a:solidFill>
                <a:srgbClr val="FFFFFF"/>
              </a:solidFill>
              <a:latin typeface="Ubuntu"/>
              <a:ea typeface="Ubuntu"/>
              <a:cs typeface="Ubuntu"/>
              <a:sym typeface="Ubuntu"/>
            </a:endParaRPr>
          </a:p>
        </p:txBody>
      </p:sp>
      <p:sp>
        <p:nvSpPr>
          <p:cNvPr id="285" name="Google Shape;285;p36"/>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RDV avec les clients</a:t>
            </a:r>
            <a:endParaRPr sz="3200" u="sng">
              <a:solidFill>
                <a:srgbClr val="FFFFFF"/>
              </a:solidFill>
              <a:latin typeface="Oswald"/>
              <a:ea typeface="Oswald"/>
              <a:cs typeface="Oswald"/>
              <a:sym typeface="Oswald"/>
            </a:endParaRPr>
          </a:p>
        </p:txBody>
      </p:sp>
      <p:sp>
        <p:nvSpPr>
          <p:cNvPr id="286" name="Google Shape;286;p36"/>
          <p:cNvSpPr/>
          <p:nvPr/>
        </p:nvSpPr>
        <p:spPr>
          <a:xfrm rot="-711236">
            <a:off x="6073850" y="26310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flipH="1" rot="711236">
            <a:off x="4789112" y="2631001"/>
            <a:ext cx="1350909" cy="57662"/>
          </a:xfrm>
          <a:prstGeom prst="roundRect">
            <a:avLst>
              <a:gd fmla="val 50000"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6"/>
          <p:cNvGrpSpPr/>
          <p:nvPr/>
        </p:nvGrpSpPr>
        <p:grpSpPr>
          <a:xfrm>
            <a:off x="5194275" y="2687070"/>
            <a:ext cx="1712700" cy="1315634"/>
            <a:chOff x="5796625" y="2541798"/>
            <a:chExt cx="1712700" cy="1230715"/>
          </a:xfrm>
        </p:grpSpPr>
        <p:sp>
          <p:nvSpPr>
            <p:cNvPr id="289" name="Google Shape;289;p36"/>
            <p:cNvSpPr/>
            <p:nvPr/>
          </p:nvSpPr>
          <p:spPr>
            <a:xfrm rot="-1789476">
              <a:off x="6572742" y="2571072"/>
              <a:ext cx="160451" cy="160451"/>
            </a:xfrm>
            <a:prstGeom prst="ellipse">
              <a:avLst/>
            </a:prstGeom>
            <a:solidFill>
              <a:schemeClr val="dk1"/>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txBox="1"/>
            <p:nvPr/>
          </p:nvSpPr>
          <p:spPr>
            <a:xfrm>
              <a:off x="6129100" y="2735582"/>
              <a:ext cx="1021500" cy="2760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Roboto"/>
                  <a:ea typeface="Roboto"/>
                  <a:cs typeface="Roboto"/>
                  <a:sym typeface="Roboto"/>
                </a:rPr>
                <a:t>26 nov. au 10 jan.</a:t>
              </a:r>
              <a:endParaRPr b="1" sz="800">
                <a:solidFill>
                  <a:schemeClr val="dk1"/>
                </a:solidFill>
                <a:latin typeface="Roboto"/>
                <a:ea typeface="Roboto"/>
                <a:cs typeface="Roboto"/>
                <a:sym typeface="Roboto"/>
              </a:endParaRPr>
            </a:p>
          </p:txBody>
        </p:sp>
        <p:sp>
          <p:nvSpPr>
            <p:cNvPr id="291" name="Google Shape;291;p36"/>
            <p:cNvSpPr/>
            <p:nvPr/>
          </p:nvSpPr>
          <p:spPr>
            <a:xfrm>
              <a:off x="5796625" y="3069013"/>
              <a:ext cx="1712700" cy="703500"/>
            </a:xfrm>
            <a:prstGeom prst="roundRect">
              <a:avLst>
                <a:gd fmla="val 4485"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2" name="Google Shape;292;p36"/>
            <p:cNvSpPr txBox="1"/>
            <p:nvPr/>
          </p:nvSpPr>
          <p:spPr>
            <a:xfrm>
              <a:off x="5840875" y="3106213"/>
              <a:ext cx="1624200" cy="624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Ubuntu"/>
                  <a:ea typeface="Ubuntu"/>
                  <a:cs typeface="Ubuntu"/>
                  <a:sym typeface="Ubuntu"/>
                </a:rPr>
                <a:t>Réunions 4, 5, 6 : Réunions régulières pour montrer l’avancement et poser des questions ponctuelles</a:t>
              </a:r>
              <a:endParaRPr b="1" sz="800">
                <a:solidFill>
                  <a:schemeClr val="dk1"/>
                </a:solidFill>
                <a:latin typeface="Ubuntu"/>
                <a:ea typeface="Ubuntu"/>
                <a:cs typeface="Ubuntu"/>
                <a:sym typeface="Ubuntu"/>
              </a:endParaRPr>
            </a:p>
          </p:txBody>
        </p:sp>
        <p:sp>
          <p:nvSpPr>
            <p:cNvPr id="293" name="Google Shape;293;p36"/>
            <p:cNvSpPr/>
            <p:nvPr/>
          </p:nvSpPr>
          <p:spPr>
            <a:xfrm>
              <a:off x="6607975" y="3004364"/>
              <a:ext cx="90000" cy="67500"/>
            </a:xfrm>
            <a:prstGeom prst="triangle">
              <a:avLst>
                <a:gd fmla="val 50000"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6"/>
          <p:cNvSpPr/>
          <p:nvPr/>
        </p:nvSpPr>
        <p:spPr>
          <a:xfrm rot="-711236">
            <a:off x="3508038" y="2631001"/>
            <a:ext cx="1350909" cy="57662"/>
          </a:xfrm>
          <a:prstGeom prst="roundRect">
            <a:avLst>
              <a:gd fmla="val 50000"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36"/>
          <p:cNvGrpSpPr/>
          <p:nvPr/>
        </p:nvGrpSpPr>
        <p:grpSpPr>
          <a:xfrm>
            <a:off x="3941200" y="1385872"/>
            <a:ext cx="1712700" cy="1246754"/>
            <a:chOff x="4409300" y="1219942"/>
            <a:chExt cx="1712700" cy="1246754"/>
          </a:xfrm>
        </p:grpSpPr>
        <p:sp>
          <p:nvSpPr>
            <p:cNvPr id="296" name="Google Shape;296;p36"/>
            <p:cNvSpPr/>
            <p:nvPr/>
          </p:nvSpPr>
          <p:spPr>
            <a:xfrm rot="-1789476">
              <a:off x="5185416" y="2276970"/>
              <a:ext cx="160451" cy="160451"/>
            </a:xfrm>
            <a:prstGeom prst="ellipse">
              <a:avLst/>
            </a:prstGeom>
            <a:solidFill>
              <a:schemeClr val="dk1"/>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txBox="1"/>
            <p:nvPr/>
          </p:nvSpPr>
          <p:spPr>
            <a:xfrm>
              <a:off x="4921725" y="1985296"/>
              <a:ext cx="740700" cy="2760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Roboto"/>
                  <a:ea typeface="Roboto"/>
                  <a:cs typeface="Roboto"/>
                  <a:sym typeface="Roboto"/>
                </a:rPr>
                <a:t>26/11/2021</a:t>
              </a:r>
              <a:endParaRPr b="1" sz="800">
                <a:solidFill>
                  <a:schemeClr val="dk1"/>
                </a:solidFill>
                <a:latin typeface="Roboto"/>
                <a:ea typeface="Roboto"/>
                <a:cs typeface="Roboto"/>
                <a:sym typeface="Roboto"/>
              </a:endParaRPr>
            </a:p>
          </p:txBody>
        </p:sp>
        <p:sp>
          <p:nvSpPr>
            <p:cNvPr id="298" name="Google Shape;298;p36"/>
            <p:cNvSpPr/>
            <p:nvPr/>
          </p:nvSpPr>
          <p:spPr>
            <a:xfrm>
              <a:off x="4409300" y="1219942"/>
              <a:ext cx="1712700" cy="703500"/>
            </a:xfrm>
            <a:prstGeom prst="roundRect">
              <a:avLst>
                <a:gd fmla="val 4485"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9" name="Google Shape;299;p36"/>
            <p:cNvSpPr/>
            <p:nvPr/>
          </p:nvSpPr>
          <p:spPr>
            <a:xfrm rot="10800000">
              <a:off x="5220625" y="1919036"/>
              <a:ext cx="90000" cy="67500"/>
            </a:xfrm>
            <a:prstGeom prst="triangle">
              <a:avLst>
                <a:gd fmla="val 50000"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nvSpPr>
          <p:spPr>
            <a:xfrm>
              <a:off x="4453550" y="1257142"/>
              <a:ext cx="1624200" cy="624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Ubuntu"/>
                  <a:ea typeface="Ubuntu"/>
                  <a:cs typeface="Ubuntu"/>
                  <a:sym typeface="Ubuntu"/>
                </a:rPr>
                <a:t>Réunion 3 : Présentation du cahier final et début du développement</a:t>
              </a:r>
              <a:endParaRPr b="1" sz="800">
                <a:solidFill>
                  <a:schemeClr val="dk1"/>
                </a:solidFill>
                <a:latin typeface="Ubuntu"/>
                <a:ea typeface="Ubuntu"/>
                <a:cs typeface="Ubuntu"/>
                <a:sym typeface="Ubuntu"/>
              </a:endParaRPr>
            </a:p>
          </p:txBody>
        </p:sp>
      </p:grpSp>
      <p:sp>
        <p:nvSpPr>
          <p:cNvPr id="301" name="Google Shape;301;p36"/>
          <p:cNvSpPr/>
          <p:nvPr/>
        </p:nvSpPr>
        <p:spPr>
          <a:xfrm flipH="1" rot="711236">
            <a:off x="2216358" y="2631001"/>
            <a:ext cx="1350909" cy="57662"/>
          </a:xfrm>
          <a:prstGeom prst="roundRect">
            <a:avLst>
              <a:gd fmla="val 50000"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6"/>
          <p:cNvGrpSpPr/>
          <p:nvPr/>
        </p:nvGrpSpPr>
        <p:grpSpPr>
          <a:xfrm>
            <a:off x="2684800" y="2687018"/>
            <a:ext cx="1712700" cy="1315634"/>
            <a:chOff x="3021975" y="2541798"/>
            <a:chExt cx="1712700" cy="1230715"/>
          </a:xfrm>
        </p:grpSpPr>
        <p:sp>
          <p:nvSpPr>
            <p:cNvPr id="303" name="Google Shape;303;p36"/>
            <p:cNvSpPr txBox="1"/>
            <p:nvPr/>
          </p:nvSpPr>
          <p:spPr>
            <a:xfrm>
              <a:off x="3529888" y="2735579"/>
              <a:ext cx="748500" cy="276000"/>
            </a:xfrm>
            <a:prstGeom prst="rect">
              <a:avLst/>
            </a:prstGeom>
            <a:solidFill>
              <a:srgbClr val="CC006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Roboto"/>
                  <a:ea typeface="Roboto"/>
                  <a:cs typeface="Roboto"/>
                  <a:sym typeface="Roboto"/>
                </a:rPr>
                <a:t>19/11/2021</a:t>
              </a:r>
              <a:endParaRPr b="1" sz="800">
                <a:solidFill>
                  <a:schemeClr val="dk1"/>
                </a:solidFill>
                <a:latin typeface="Roboto"/>
                <a:ea typeface="Roboto"/>
                <a:cs typeface="Roboto"/>
                <a:sym typeface="Roboto"/>
              </a:endParaRPr>
            </a:p>
          </p:txBody>
        </p:sp>
        <p:sp>
          <p:nvSpPr>
            <p:cNvPr id="304" name="Google Shape;304;p36"/>
            <p:cNvSpPr/>
            <p:nvPr/>
          </p:nvSpPr>
          <p:spPr>
            <a:xfrm rot="-1789476">
              <a:off x="3798091" y="2571072"/>
              <a:ext cx="160451" cy="160451"/>
            </a:xfrm>
            <a:prstGeom prst="ellipse">
              <a:avLst/>
            </a:prstGeom>
            <a:solidFill>
              <a:schemeClr val="dk1"/>
            </a:solidFill>
            <a:ln cap="flat" cmpd="sng" w="38100">
              <a:solidFill>
                <a:srgbClr val="CC00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3021975" y="3069013"/>
              <a:ext cx="1712700" cy="703500"/>
            </a:xfrm>
            <a:prstGeom prst="roundRect">
              <a:avLst>
                <a:gd fmla="val 4485"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6" name="Google Shape;306;p36"/>
            <p:cNvSpPr txBox="1"/>
            <p:nvPr/>
          </p:nvSpPr>
          <p:spPr>
            <a:xfrm>
              <a:off x="3066225" y="3074641"/>
              <a:ext cx="1624200" cy="624600"/>
            </a:xfrm>
            <a:prstGeom prst="rect">
              <a:avLst/>
            </a:prstGeom>
            <a:solidFill>
              <a:srgbClr val="CC006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rgbClr val="FFFFFF"/>
                  </a:solidFill>
                  <a:latin typeface="Ubuntu"/>
                  <a:ea typeface="Ubuntu"/>
                  <a:cs typeface="Ubuntu"/>
                  <a:sym typeface="Ubuntu"/>
                </a:rPr>
                <a:t>Réunion 2 : Présentation de notre cahier des charges</a:t>
              </a:r>
              <a:r>
                <a:rPr b="1" lang="fr" sz="800">
                  <a:solidFill>
                    <a:srgbClr val="FFFFFF"/>
                  </a:solidFill>
                  <a:latin typeface="Ubuntu"/>
                  <a:ea typeface="Ubuntu"/>
                  <a:cs typeface="Ubuntu"/>
                  <a:sym typeface="Ubuntu"/>
                </a:rPr>
                <a:t>. </a:t>
              </a:r>
              <a:r>
                <a:rPr b="1" lang="fr" sz="800">
                  <a:solidFill>
                    <a:srgbClr val="FFFFFF"/>
                  </a:solidFill>
                  <a:latin typeface="Ubuntu"/>
                  <a:ea typeface="Ubuntu"/>
                  <a:cs typeface="Ubuntu"/>
                  <a:sym typeface="Ubuntu"/>
                </a:rPr>
                <a:t>D</a:t>
              </a:r>
              <a:r>
                <a:rPr b="1" lang="fr" sz="800">
                  <a:solidFill>
                    <a:srgbClr val="FFFFFF"/>
                  </a:solidFill>
                  <a:latin typeface="Ubuntu"/>
                  <a:ea typeface="Ubuntu"/>
                  <a:cs typeface="Ubuntu"/>
                  <a:sym typeface="Ubuntu"/>
                </a:rPr>
                <a:t>ernières modifications et </a:t>
              </a:r>
              <a:r>
                <a:rPr b="1" lang="fr" sz="800">
                  <a:solidFill>
                    <a:srgbClr val="FFFFFF"/>
                  </a:solidFill>
                  <a:latin typeface="Ubuntu"/>
                  <a:ea typeface="Ubuntu"/>
                  <a:cs typeface="Ubuntu"/>
                  <a:sym typeface="Ubuntu"/>
                </a:rPr>
                <a:t>mise en place d’un planning</a:t>
              </a:r>
              <a:endParaRPr b="1" sz="800">
                <a:solidFill>
                  <a:srgbClr val="FFFFFF"/>
                </a:solidFill>
                <a:latin typeface="Ubuntu"/>
                <a:ea typeface="Ubuntu"/>
                <a:cs typeface="Ubuntu"/>
                <a:sym typeface="Ubuntu"/>
              </a:endParaRPr>
            </a:p>
          </p:txBody>
        </p:sp>
        <p:sp>
          <p:nvSpPr>
            <p:cNvPr id="307" name="Google Shape;307;p36"/>
            <p:cNvSpPr/>
            <p:nvPr/>
          </p:nvSpPr>
          <p:spPr>
            <a:xfrm>
              <a:off x="3833325" y="3004364"/>
              <a:ext cx="90000" cy="67500"/>
            </a:xfrm>
            <a:prstGeom prst="triangle">
              <a:avLst>
                <a:gd fmla="val 50000"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6"/>
          <p:cNvSpPr/>
          <p:nvPr/>
        </p:nvSpPr>
        <p:spPr>
          <a:xfrm rot="-711236">
            <a:off x="942233" y="2631001"/>
            <a:ext cx="1350909" cy="57662"/>
          </a:xfrm>
          <a:prstGeom prst="roundRect">
            <a:avLst>
              <a:gd fmla="val 50000"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6"/>
          <p:cNvGrpSpPr/>
          <p:nvPr/>
        </p:nvGrpSpPr>
        <p:grpSpPr>
          <a:xfrm>
            <a:off x="1397975" y="1385872"/>
            <a:ext cx="1712700" cy="1246754"/>
            <a:chOff x="1637475" y="1219942"/>
            <a:chExt cx="1712700" cy="1246754"/>
          </a:xfrm>
        </p:grpSpPr>
        <p:sp>
          <p:nvSpPr>
            <p:cNvPr id="310" name="Google Shape;310;p36"/>
            <p:cNvSpPr/>
            <p:nvPr/>
          </p:nvSpPr>
          <p:spPr>
            <a:xfrm>
              <a:off x="1637475" y="1219942"/>
              <a:ext cx="1712700" cy="703500"/>
            </a:xfrm>
            <a:prstGeom prst="roundRect">
              <a:avLst>
                <a:gd fmla="val 4485"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36"/>
            <p:cNvSpPr txBox="1"/>
            <p:nvPr/>
          </p:nvSpPr>
          <p:spPr>
            <a:xfrm>
              <a:off x="2144550" y="1985296"/>
              <a:ext cx="745800" cy="276000"/>
            </a:xfrm>
            <a:prstGeom prst="rect">
              <a:avLst/>
            </a:prstGeom>
            <a:solidFill>
              <a:srgbClr val="CC006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Roboto"/>
                  <a:ea typeface="Roboto"/>
                  <a:cs typeface="Roboto"/>
                  <a:sym typeface="Roboto"/>
                </a:rPr>
                <a:t>21/10/2021</a:t>
              </a:r>
              <a:endParaRPr b="1" sz="800">
                <a:solidFill>
                  <a:schemeClr val="dk1"/>
                </a:solidFill>
                <a:latin typeface="Roboto"/>
                <a:ea typeface="Roboto"/>
                <a:cs typeface="Roboto"/>
                <a:sym typeface="Roboto"/>
              </a:endParaRPr>
            </a:p>
          </p:txBody>
        </p:sp>
        <p:sp>
          <p:nvSpPr>
            <p:cNvPr id="312" name="Google Shape;312;p36"/>
            <p:cNvSpPr/>
            <p:nvPr/>
          </p:nvSpPr>
          <p:spPr>
            <a:xfrm rot="10800000">
              <a:off x="2448800" y="1919036"/>
              <a:ext cx="90000" cy="67500"/>
            </a:xfrm>
            <a:prstGeom prst="triangle">
              <a:avLst>
                <a:gd fmla="val 50000" name="adj"/>
              </a:avLst>
            </a:prstGeom>
            <a:solidFill>
              <a:srgbClr val="CC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txBox="1"/>
            <p:nvPr/>
          </p:nvSpPr>
          <p:spPr>
            <a:xfrm>
              <a:off x="1681725" y="1257142"/>
              <a:ext cx="1624200" cy="624600"/>
            </a:xfrm>
            <a:prstGeom prst="rect">
              <a:avLst/>
            </a:prstGeom>
            <a:solidFill>
              <a:srgbClr val="CC006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dk1"/>
                  </a:solidFill>
                  <a:latin typeface="Ubuntu"/>
                  <a:ea typeface="Ubuntu"/>
                  <a:cs typeface="Ubuntu"/>
                  <a:sym typeface="Ubuntu"/>
                </a:rPr>
                <a:t>Réunion 1 : Présentation du projet et mise en place des limites</a:t>
              </a:r>
              <a:endParaRPr b="1" sz="800">
                <a:solidFill>
                  <a:schemeClr val="dk1"/>
                </a:solidFill>
                <a:latin typeface="Ubuntu"/>
                <a:ea typeface="Ubuntu"/>
                <a:cs typeface="Ubuntu"/>
                <a:sym typeface="Ubuntu"/>
              </a:endParaRPr>
            </a:p>
          </p:txBody>
        </p:sp>
        <p:sp>
          <p:nvSpPr>
            <p:cNvPr id="314" name="Google Shape;314;p36"/>
            <p:cNvSpPr/>
            <p:nvPr/>
          </p:nvSpPr>
          <p:spPr>
            <a:xfrm rot="-1789476">
              <a:off x="2410765" y="2276970"/>
              <a:ext cx="160451" cy="160451"/>
            </a:xfrm>
            <a:prstGeom prst="ellipse">
              <a:avLst/>
            </a:prstGeom>
            <a:solidFill>
              <a:schemeClr val="dk1"/>
            </a:solidFill>
            <a:ln cap="flat" cmpd="sng" w="38100">
              <a:solidFill>
                <a:srgbClr val="CC00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6"/>
          <p:cNvGrpSpPr/>
          <p:nvPr/>
        </p:nvGrpSpPr>
        <p:grpSpPr>
          <a:xfrm>
            <a:off x="6629150" y="1385872"/>
            <a:ext cx="1712700" cy="1246754"/>
            <a:chOff x="4409300" y="1219942"/>
            <a:chExt cx="1712700" cy="1246754"/>
          </a:xfrm>
        </p:grpSpPr>
        <p:sp>
          <p:nvSpPr>
            <p:cNvPr id="316" name="Google Shape;316;p36"/>
            <p:cNvSpPr/>
            <p:nvPr/>
          </p:nvSpPr>
          <p:spPr>
            <a:xfrm rot="-1789476">
              <a:off x="5185416" y="2276970"/>
              <a:ext cx="160451" cy="160451"/>
            </a:xfrm>
            <a:prstGeom prst="ellipse">
              <a:avLst/>
            </a:prstGeom>
            <a:solidFill>
              <a:schemeClr val="lt1"/>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nvSpPr>
          <p:spPr>
            <a:xfrm>
              <a:off x="4921724" y="1985296"/>
              <a:ext cx="761400" cy="2760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chemeClr val="lt1"/>
                  </a:solidFill>
                  <a:latin typeface="Roboto"/>
                  <a:ea typeface="Roboto"/>
                  <a:cs typeface="Roboto"/>
                  <a:sym typeface="Roboto"/>
                </a:rPr>
                <a:t>17/01/2022</a:t>
              </a:r>
              <a:endParaRPr b="1" sz="800">
                <a:solidFill>
                  <a:schemeClr val="lt1"/>
                </a:solidFill>
                <a:latin typeface="Roboto"/>
                <a:ea typeface="Roboto"/>
                <a:cs typeface="Roboto"/>
                <a:sym typeface="Roboto"/>
              </a:endParaRPr>
            </a:p>
          </p:txBody>
        </p:sp>
        <p:sp>
          <p:nvSpPr>
            <p:cNvPr id="318" name="Google Shape;318;p36"/>
            <p:cNvSpPr/>
            <p:nvPr/>
          </p:nvSpPr>
          <p:spPr>
            <a:xfrm>
              <a:off x="4409300" y="1219942"/>
              <a:ext cx="1712700" cy="703500"/>
            </a:xfrm>
            <a:prstGeom prst="roundRect">
              <a:avLst>
                <a:gd fmla="val 448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p36"/>
            <p:cNvSpPr/>
            <p:nvPr/>
          </p:nvSpPr>
          <p:spPr>
            <a:xfrm rot="10800000">
              <a:off x="5220625" y="1919036"/>
              <a:ext cx="90000" cy="675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txBox="1"/>
            <p:nvPr/>
          </p:nvSpPr>
          <p:spPr>
            <a:xfrm>
              <a:off x="4453525" y="1297046"/>
              <a:ext cx="1624200" cy="5727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fr" sz="800">
                  <a:solidFill>
                    <a:srgbClr val="434343"/>
                  </a:solidFill>
                  <a:latin typeface="Ubuntu"/>
                  <a:ea typeface="Ubuntu"/>
                  <a:cs typeface="Ubuntu"/>
                  <a:sym typeface="Ubuntu"/>
                </a:rPr>
                <a:t>SOUTENANCE</a:t>
              </a:r>
              <a:r>
                <a:rPr b="1" lang="fr" sz="800">
                  <a:solidFill>
                    <a:srgbClr val="434343"/>
                  </a:solidFill>
                  <a:latin typeface="Ubuntu"/>
                  <a:ea typeface="Ubuntu"/>
                  <a:cs typeface="Ubuntu"/>
                  <a:sym typeface="Ubuntu"/>
                </a:rPr>
                <a:t> : Présentation du projet final</a:t>
              </a:r>
              <a:endParaRPr b="1" sz="800">
                <a:solidFill>
                  <a:srgbClr val="434343"/>
                </a:solidFill>
                <a:latin typeface="Ubuntu"/>
                <a:ea typeface="Ubuntu"/>
                <a:cs typeface="Ubuntu"/>
                <a:sym typeface="Ubuntu"/>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Problèmes rencontrés</a:t>
            </a:r>
            <a:endParaRPr sz="3200" u="sng">
              <a:solidFill>
                <a:srgbClr val="FFFFFF"/>
              </a:solidFill>
              <a:latin typeface="Oswald"/>
              <a:ea typeface="Oswald"/>
              <a:cs typeface="Oswald"/>
              <a:sym typeface="Oswald"/>
            </a:endParaRPr>
          </a:p>
        </p:txBody>
      </p:sp>
      <p:sp>
        <p:nvSpPr>
          <p:cNvPr id="326" name="Google Shape;326;p37"/>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25/30</a:t>
            </a:r>
            <a:endParaRPr>
              <a:solidFill>
                <a:srgbClr val="FFFFFF"/>
              </a:solidFill>
              <a:latin typeface="Ubuntu"/>
              <a:ea typeface="Ubuntu"/>
              <a:cs typeface="Ubuntu"/>
              <a:sym typeface="Ubuntu"/>
            </a:endParaRPr>
          </a:p>
        </p:txBody>
      </p:sp>
      <p:sp>
        <p:nvSpPr>
          <p:cNvPr id="327" name="Google Shape;327;p37"/>
          <p:cNvSpPr txBox="1"/>
          <p:nvPr/>
        </p:nvSpPr>
        <p:spPr>
          <a:xfrm>
            <a:off x="319100" y="1642975"/>
            <a:ext cx="3758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Équipement</a:t>
            </a:r>
            <a:r>
              <a:rPr lang="fr">
                <a:solidFill>
                  <a:srgbClr val="FFFFFF"/>
                </a:solidFill>
                <a:latin typeface="Ubuntu"/>
                <a:ea typeface="Ubuntu"/>
                <a:cs typeface="Ubuntu"/>
                <a:sym typeface="Ubuntu"/>
              </a:rPr>
              <a:t> défaillant</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Développement</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Ressources fournies tard</a:t>
            </a:r>
            <a:endParaRPr>
              <a:solidFill>
                <a:srgbClr val="FFFFFF"/>
              </a:solidFill>
              <a:latin typeface="Ubuntu"/>
              <a:ea typeface="Ubuntu"/>
              <a:cs typeface="Ubuntu"/>
              <a:sym typeface="Ubuntu"/>
            </a:endParaRPr>
          </a:p>
          <a:p>
            <a:pPr indent="0" lvl="0" marL="457200" rtl="0" algn="l">
              <a:spcBef>
                <a:spcPts val="0"/>
              </a:spcBef>
              <a:spcAft>
                <a:spcPts val="0"/>
              </a:spcAft>
              <a:buNone/>
            </a:pPr>
            <a:r>
              <a:rPr lang="fr">
                <a:solidFill>
                  <a:srgbClr val="FFFFFF"/>
                </a:solidFill>
                <a:latin typeface="Ubuntu"/>
                <a:ea typeface="Ubuntu"/>
                <a:cs typeface="Ubuntu"/>
                <a:sym typeface="Ubuntu"/>
              </a:rPr>
              <a:t>Problèmes d’EDT</a:t>
            </a:r>
            <a:endParaRPr>
              <a:solidFill>
                <a:srgbClr val="FFFFFF"/>
              </a:solidFill>
              <a:latin typeface="Ubuntu"/>
              <a:ea typeface="Ubuntu"/>
              <a:cs typeface="Ubuntu"/>
              <a:sym typeface="Ubuntu"/>
            </a:endParaRPr>
          </a:p>
        </p:txBody>
      </p:sp>
      <p:pic>
        <p:nvPicPr>
          <p:cNvPr id="328" name="Google Shape;328;p37"/>
          <p:cNvPicPr preferRelativeResize="0"/>
          <p:nvPr/>
        </p:nvPicPr>
        <p:blipFill>
          <a:blip r:embed="rId3">
            <a:alphaModFix/>
          </a:blip>
          <a:stretch>
            <a:fillRect/>
          </a:stretch>
        </p:blipFill>
        <p:spPr>
          <a:xfrm>
            <a:off x="3910575" y="1459225"/>
            <a:ext cx="911725" cy="756674"/>
          </a:xfrm>
          <a:prstGeom prst="rect">
            <a:avLst/>
          </a:prstGeom>
          <a:noFill/>
          <a:ln>
            <a:noFill/>
          </a:ln>
        </p:spPr>
      </p:pic>
      <p:pic>
        <p:nvPicPr>
          <p:cNvPr id="329" name="Google Shape;329;p37"/>
          <p:cNvPicPr preferRelativeResize="0"/>
          <p:nvPr/>
        </p:nvPicPr>
        <p:blipFill>
          <a:blip r:embed="rId4">
            <a:alphaModFix/>
          </a:blip>
          <a:stretch>
            <a:fillRect/>
          </a:stretch>
        </p:blipFill>
        <p:spPr>
          <a:xfrm>
            <a:off x="3910563" y="2449313"/>
            <a:ext cx="911725" cy="911725"/>
          </a:xfrm>
          <a:prstGeom prst="rect">
            <a:avLst/>
          </a:prstGeom>
          <a:noFill/>
          <a:ln>
            <a:noFill/>
          </a:ln>
        </p:spPr>
      </p:pic>
      <p:pic>
        <p:nvPicPr>
          <p:cNvPr id="330" name="Google Shape;330;p37"/>
          <p:cNvPicPr preferRelativeResize="0"/>
          <p:nvPr/>
        </p:nvPicPr>
        <p:blipFill>
          <a:blip r:embed="rId5">
            <a:alphaModFix/>
          </a:blip>
          <a:stretch>
            <a:fillRect/>
          </a:stretch>
        </p:blipFill>
        <p:spPr>
          <a:xfrm>
            <a:off x="3959250" y="3685738"/>
            <a:ext cx="814326" cy="1127174"/>
          </a:xfrm>
          <a:prstGeom prst="rect">
            <a:avLst/>
          </a:prstGeom>
          <a:noFill/>
          <a:ln>
            <a:noFill/>
          </a:ln>
        </p:spPr>
      </p:pic>
      <p:sp>
        <p:nvSpPr>
          <p:cNvPr id="331" name="Google Shape;331;p37"/>
          <p:cNvSpPr txBox="1"/>
          <p:nvPr/>
        </p:nvSpPr>
        <p:spPr>
          <a:xfrm>
            <a:off x="4015725" y="3302638"/>
            <a:ext cx="70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Ubuntu"/>
                <a:ea typeface="Ubuntu"/>
                <a:cs typeface="Ubuntu"/>
                <a:sym typeface="Ubuntu"/>
              </a:rPr>
              <a:t>Firebase</a:t>
            </a:r>
            <a:endParaRPr sz="1000">
              <a:solidFill>
                <a:schemeClr val="dk1"/>
              </a:solidFill>
              <a:latin typeface="Ubuntu"/>
              <a:ea typeface="Ubuntu"/>
              <a:cs typeface="Ubuntu"/>
              <a:sym typeface="Ubuntu"/>
            </a:endParaRPr>
          </a:p>
        </p:txBody>
      </p:sp>
      <p:sp>
        <p:nvSpPr>
          <p:cNvPr id="332" name="Google Shape;332;p37"/>
          <p:cNvSpPr txBox="1"/>
          <p:nvPr/>
        </p:nvSpPr>
        <p:spPr>
          <a:xfrm>
            <a:off x="5222750" y="1642975"/>
            <a:ext cx="3758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Réparations tardives</a:t>
            </a:r>
            <a:endParaRPr>
              <a:solidFill>
                <a:srgbClr val="FFFFFF"/>
              </a:solidFill>
              <a:latin typeface="Ubuntu"/>
              <a:ea typeface="Ubuntu"/>
              <a:cs typeface="Ubuntu"/>
              <a:sym typeface="Ubuntu"/>
            </a:endParaRPr>
          </a:p>
          <a:p>
            <a:pPr indent="0" lvl="0" marL="457200" rtl="0" algn="l">
              <a:spcBef>
                <a:spcPts val="0"/>
              </a:spcBef>
              <a:spcAft>
                <a:spcPts val="0"/>
              </a:spcAft>
              <a:buNone/>
            </a:pPr>
            <a:r>
              <a:rPr lang="fr">
                <a:solidFill>
                  <a:srgbClr val="FFFFFF"/>
                </a:solidFill>
                <a:latin typeface="Ubuntu"/>
                <a:ea typeface="Ubuntu"/>
                <a:cs typeface="Ubuntu"/>
                <a:sym typeface="Ubuntu"/>
              </a:rPr>
              <a:t>(aucune </a:t>
            </a:r>
            <a:r>
              <a:rPr lang="fr">
                <a:solidFill>
                  <a:srgbClr val="FFFFFF"/>
                </a:solidFill>
                <a:latin typeface="Ubuntu"/>
                <a:ea typeface="Ubuntu"/>
                <a:cs typeface="Ubuntu"/>
                <a:sym typeface="Ubuntu"/>
              </a:rPr>
              <a:t>aide </a:t>
            </a:r>
            <a:r>
              <a:rPr lang="fr">
                <a:solidFill>
                  <a:srgbClr val="FFFFFF"/>
                </a:solidFill>
                <a:latin typeface="Ubuntu"/>
                <a:ea typeface="Ubuntu"/>
                <a:cs typeface="Ubuntu"/>
                <a:sym typeface="Ubuntu"/>
              </a:rPr>
              <a:t>de l’IUT ou du CROUS)</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Intégration d’un modèle en Java</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Aucune</a:t>
            </a:r>
            <a:endParaRPr>
              <a:solidFill>
                <a:srgbClr val="FFFFFF"/>
              </a:solidFill>
              <a:latin typeface="Ubuntu"/>
              <a:ea typeface="Ubuntu"/>
              <a:cs typeface="Ubuntu"/>
              <a:sym typeface="Ubuntu"/>
            </a:endParaRPr>
          </a:p>
          <a:p>
            <a:pPr indent="0" lvl="0" marL="457200" rtl="0" algn="l">
              <a:spcBef>
                <a:spcPts val="0"/>
              </a:spcBef>
              <a:spcAft>
                <a:spcPts val="0"/>
              </a:spcAft>
              <a:buNone/>
            </a:pPr>
            <a:r>
              <a:rPr lang="fr">
                <a:solidFill>
                  <a:srgbClr val="FFFFFF"/>
                </a:solidFill>
                <a:latin typeface="Ubuntu"/>
                <a:ea typeface="Ubuntu"/>
                <a:cs typeface="Ubuntu"/>
                <a:sym typeface="Ubuntu"/>
              </a:rPr>
              <a:t>Arrangement par Whatsapp</a:t>
            </a:r>
            <a:endParaRPr>
              <a:solidFill>
                <a:srgbClr val="FFFFFF"/>
              </a:solidFill>
              <a:latin typeface="Ubuntu"/>
              <a:ea typeface="Ubuntu"/>
              <a:cs typeface="Ubuntu"/>
              <a:sym typeface="Ubuntu"/>
            </a:endParaRPr>
          </a:p>
        </p:txBody>
      </p:sp>
      <p:sp>
        <p:nvSpPr>
          <p:cNvPr id="333" name="Google Shape;333;p37"/>
          <p:cNvSpPr txBox="1"/>
          <p:nvPr/>
        </p:nvSpPr>
        <p:spPr>
          <a:xfrm>
            <a:off x="236850" y="887375"/>
            <a:ext cx="2860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rgbClr val="F99292"/>
                </a:solidFill>
                <a:latin typeface="Average"/>
                <a:ea typeface="Average"/>
                <a:cs typeface="Average"/>
                <a:sym typeface="Average"/>
              </a:rPr>
              <a:t>Problèmes</a:t>
            </a:r>
            <a:endParaRPr sz="2100" u="sng">
              <a:solidFill>
                <a:srgbClr val="F99292"/>
              </a:solidFill>
              <a:latin typeface="Average"/>
              <a:ea typeface="Average"/>
              <a:cs typeface="Average"/>
              <a:sym typeface="Average"/>
            </a:endParaRPr>
          </a:p>
          <a:p>
            <a:pPr indent="0" lvl="0" marL="0" rtl="0" algn="ctr">
              <a:spcBef>
                <a:spcPts val="0"/>
              </a:spcBef>
              <a:spcAft>
                <a:spcPts val="0"/>
              </a:spcAft>
              <a:buNone/>
            </a:pPr>
            <a:r>
              <a:t/>
            </a:r>
            <a:endParaRPr sz="1600">
              <a:solidFill>
                <a:srgbClr val="CACACA"/>
              </a:solidFill>
              <a:latin typeface="Average"/>
              <a:ea typeface="Average"/>
              <a:cs typeface="Average"/>
              <a:sym typeface="Average"/>
            </a:endParaRPr>
          </a:p>
        </p:txBody>
      </p:sp>
      <p:pic>
        <p:nvPicPr>
          <p:cNvPr id="334" name="Google Shape;334;p37"/>
          <p:cNvPicPr preferRelativeResize="0"/>
          <p:nvPr/>
        </p:nvPicPr>
        <p:blipFill>
          <a:blip r:embed="rId6">
            <a:alphaModFix/>
          </a:blip>
          <a:stretch>
            <a:fillRect/>
          </a:stretch>
        </p:blipFill>
        <p:spPr>
          <a:xfrm>
            <a:off x="2573550" y="829975"/>
            <a:ext cx="701400" cy="701400"/>
          </a:xfrm>
          <a:prstGeom prst="rect">
            <a:avLst/>
          </a:prstGeom>
          <a:noFill/>
          <a:ln>
            <a:noFill/>
          </a:ln>
        </p:spPr>
      </p:pic>
      <p:sp>
        <p:nvSpPr>
          <p:cNvPr id="335" name="Google Shape;335;p37"/>
          <p:cNvSpPr txBox="1"/>
          <p:nvPr/>
        </p:nvSpPr>
        <p:spPr>
          <a:xfrm>
            <a:off x="5708075" y="887375"/>
            <a:ext cx="2860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fr" sz="2100" u="sng">
                <a:solidFill>
                  <a:srgbClr val="8EFF8E"/>
                </a:solidFill>
                <a:latin typeface="Average"/>
                <a:ea typeface="Average"/>
                <a:cs typeface="Average"/>
                <a:sym typeface="Average"/>
              </a:rPr>
              <a:t>Solutions</a:t>
            </a:r>
            <a:endParaRPr sz="2100" u="sng">
              <a:solidFill>
                <a:srgbClr val="8EFF8E"/>
              </a:solidFill>
              <a:latin typeface="Average"/>
              <a:ea typeface="Average"/>
              <a:cs typeface="Average"/>
              <a:sym typeface="Average"/>
            </a:endParaRPr>
          </a:p>
          <a:p>
            <a:pPr indent="0" lvl="0" marL="0" rtl="0" algn="ctr">
              <a:spcBef>
                <a:spcPts val="0"/>
              </a:spcBef>
              <a:spcAft>
                <a:spcPts val="0"/>
              </a:spcAft>
              <a:buNone/>
            </a:pPr>
            <a:r>
              <a:t/>
            </a:r>
            <a:endParaRPr sz="1600">
              <a:solidFill>
                <a:srgbClr val="CACACA"/>
              </a:solidFill>
              <a:latin typeface="Average"/>
              <a:ea typeface="Average"/>
              <a:cs typeface="Average"/>
              <a:sym typeface="Average"/>
            </a:endParaRPr>
          </a:p>
        </p:txBody>
      </p:sp>
      <p:pic>
        <p:nvPicPr>
          <p:cNvPr id="336" name="Google Shape;336;p37"/>
          <p:cNvPicPr preferRelativeResize="0"/>
          <p:nvPr/>
        </p:nvPicPr>
        <p:blipFill>
          <a:blip r:embed="rId7">
            <a:alphaModFix/>
          </a:blip>
          <a:stretch>
            <a:fillRect/>
          </a:stretch>
        </p:blipFill>
        <p:spPr>
          <a:xfrm>
            <a:off x="5635526" y="851275"/>
            <a:ext cx="658801" cy="658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Objectifs posés VS réalisés</a:t>
            </a:r>
            <a:endParaRPr sz="3200" u="sng">
              <a:solidFill>
                <a:srgbClr val="FFFFFF"/>
              </a:solidFill>
              <a:latin typeface="Oswald"/>
              <a:ea typeface="Oswald"/>
              <a:cs typeface="Oswald"/>
              <a:sym typeface="Oswald"/>
            </a:endParaRPr>
          </a:p>
        </p:txBody>
      </p:sp>
      <p:sp>
        <p:nvSpPr>
          <p:cNvPr id="342" name="Google Shape;342;p38"/>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26/30</a:t>
            </a:r>
            <a:endParaRPr>
              <a:solidFill>
                <a:srgbClr val="FFFFFF"/>
              </a:solidFill>
              <a:latin typeface="Ubuntu"/>
              <a:ea typeface="Ubuntu"/>
              <a:cs typeface="Ubuntu"/>
              <a:sym typeface="Ubuntu"/>
            </a:endParaRPr>
          </a:p>
        </p:txBody>
      </p:sp>
      <p:pic>
        <p:nvPicPr>
          <p:cNvPr id="343" name="Google Shape;343;p38"/>
          <p:cNvPicPr preferRelativeResize="0"/>
          <p:nvPr/>
        </p:nvPicPr>
        <p:blipFill>
          <a:blip r:embed="rId3">
            <a:alphaModFix/>
          </a:blip>
          <a:stretch>
            <a:fillRect/>
          </a:stretch>
        </p:blipFill>
        <p:spPr>
          <a:xfrm>
            <a:off x="311700" y="755675"/>
            <a:ext cx="8520600" cy="3877175"/>
          </a:xfrm>
          <a:prstGeom prst="rect">
            <a:avLst/>
          </a:prstGeom>
          <a:noFill/>
          <a:ln>
            <a:noFill/>
          </a:ln>
        </p:spPr>
      </p:pic>
      <p:cxnSp>
        <p:nvCxnSpPr>
          <p:cNvPr id="344" name="Google Shape;344;p38"/>
          <p:cNvCxnSpPr/>
          <p:nvPr/>
        </p:nvCxnSpPr>
        <p:spPr>
          <a:xfrm>
            <a:off x="7446825" y="3974525"/>
            <a:ext cx="1238400" cy="459000"/>
          </a:xfrm>
          <a:prstGeom prst="straightConnector1">
            <a:avLst/>
          </a:prstGeom>
          <a:noFill/>
          <a:ln cap="flat" cmpd="sng" w="28575">
            <a:solidFill>
              <a:srgbClr val="FF0000"/>
            </a:solidFill>
            <a:prstDash val="solid"/>
            <a:round/>
            <a:headEnd len="med" w="med" type="none"/>
            <a:tailEnd len="med" w="med" type="none"/>
          </a:ln>
        </p:spPr>
      </p:cxnSp>
      <p:cxnSp>
        <p:nvCxnSpPr>
          <p:cNvPr id="345" name="Google Shape;345;p38"/>
          <p:cNvCxnSpPr/>
          <p:nvPr/>
        </p:nvCxnSpPr>
        <p:spPr>
          <a:xfrm flipH="1">
            <a:off x="7498675" y="3965875"/>
            <a:ext cx="1099800" cy="493500"/>
          </a:xfrm>
          <a:prstGeom prst="straightConnector1">
            <a:avLst/>
          </a:prstGeom>
          <a:noFill/>
          <a:ln cap="flat" cmpd="sng" w="28575">
            <a:solidFill>
              <a:srgbClr val="FF0000"/>
            </a:solidFill>
            <a:prstDash val="solid"/>
            <a:round/>
            <a:headEnd len="med" w="med" type="none"/>
            <a:tailEnd len="med" w="med" type="none"/>
          </a:ln>
        </p:spPr>
      </p:cxnSp>
      <p:cxnSp>
        <p:nvCxnSpPr>
          <p:cNvPr id="346" name="Google Shape;346;p38"/>
          <p:cNvCxnSpPr/>
          <p:nvPr/>
        </p:nvCxnSpPr>
        <p:spPr>
          <a:xfrm flipH="1" rot="10800000">
            <a:off x="5559125" y="3385550"/>
            <a:ext cx="415800" cy="348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27/30</a:t>
            </a:r>
            <a:endParaRPr>
              <a:solidFill>
                <a:srgbClr val="FFFFFF"/>
              </a:solidFill>
              <a:latin typeface="Ubuntu"/>
              <a:ea typeface="Ubuntu"/>
              <a:cs typeface="Ubuntu"/>
              <a:sym typeface="Ubuntu"/>
            </a:endParaRPr>
          </a:p>
        </p:txBody>
      </p:sp>
      <p:sp>
        <p:nvSpPr>
          <p:cNvPr id="352" name="Google Shape;352;p39"/>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Le travail qu’il reste à effectuer</a:t>
            </a:r>
            <a:endParaRPr sz="3200" u="sng">
              <a:solidFill>
                <a:srgbClr val="FFFFFF"/>
              </a:solidFill>
              <a:latin typeface="Oswald"/>
              <a:ea typeface="Oswald"/>
              <a:cs typeface="Oswald"/>
              <a:sym typeface="Oswald"/>
            </a:endParaRPr>
          </a:p>
        </p:txBody>
      </p:sp>
      <p:sp>
        <p:nvSpPr>
          <p:cNvPr id="353" name="Google Shape;353;p39"/>
          <p:cNvSpPr txBox="1"/>
          <p:nvPr/>
        </p:nvSpPr>
        <p:spPr>
          <a:xfrm>
            <a:off x="843675" y="973225"/>
            <a:ext cx="1894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FFFFFF"/>
                </a:solidFill>
                <a:latin typeface="Ubuntu"/>
                <a:ea typeface="Ubuntu"/>
                <a:cs typeface="Ubuntu"/>
                <a:sym typeface="Ubuntu"/>
              </a:rPr>
              <a:t>Connexion à la BDD</a:t>
            </a:r>
            <a:endParaRPr>
              <a:solidFill>
                <a:srgbClr val="FFFFFF"/>
              </a:solidFill>
              <a:latin typeface="Ubuntu"/>
              <a:ea typeface="Ubuntu"/>
              <a:cs typeface="Ubuntu"/>
              <a:sym typeface="Ubuntu"/>
            </a:endParaRPr>
          </a:p>
          <a:p>
            <a:pPr indent="0" lvl="0" marL="0" rtl="0" algn="ctr">
              <a:spcBef>
                <a:spcPts val="0"/>
              </a:spcBef>
              <a:spcAft>
                <a:spcPts val="0"/>
              </a:spcAft>
              <a:buNone/>
            </a:pPr>
            <a:r>
              <a:rPr lang="fr">
                <a:solidFill>
                  <a:srgbClr val="FFFFFF"/>
                </a:solidFill>
                <a:latin typeface="Ubuntu"/>
                <a:ea typeface="Ubuntu"/>
                <a:cs typeface="Ubuntu"/>
                <a:sym typeface="Ubuntu"/>
              </a:rPr>
              <a:t>(pas demandé par les clients)</a:t>
            </a:r>
            <a:endParaRPr>
              <a:solidFill>
                <a:srgbClr val="FFFFFF"/>
              </a:solidFill>
              <a:latin typeface="Ubuntu"/>
              <a:ea typeface="Ubuntu"/>
              <a:cs typeface="Ubuntu"/>
              <a:sym typeface="Ubuntu"/>
            </a:endParaRPr>
          </a:p>
        </p:txBody>
      </p:sp>
      <p:pic>
        <p:nvPicPr>
          <p:cNvPr id="354" name="Google Shape;354;p39"/>
          <p:cNvPicPr preferRelativeResize="0"/>
          <p:nvPr/>
        </p:nvPicPr>
        <p:blipFill>
          <a:blip r:embed="rId3">
            <a:alphaModFix/>
          </a:blip>
          <a:stretch>
            <a:fillRect/>
          </a:stretch>
        </p:blipFill>
        <p:spPr>
          <a:xfrm>
            <a:off x="3010662" y="875112"/>
            <a:ext cx="929400" cy="929400"/>
          </a:xfrm>
          <a:prstGeom prst="rect">
            <a:avLst/>
          </a:prstGeom>
          <a:noFill/>
          <a:ln>
            <a:noFill/>
          </a:ln>
        </p:spPr>
      </p:pic>
      <p:pic>
        <p:nvPicPr>
          <p:cNvPr id="355" name="Google Shape;355;p39"/>
          <p:cNvPicPr preferRelativeResize="0"/>
          <p:nvPr/>
        </p:nvPicPr>
        <p:blipFill rotWithShape="1">
          <a:blip r:embed="rId4">
            <a:alphaModFix/>
          </a:blip>
          <a:srcRect b="0" l="0" r="70621" t="0"/>
          <a:stretch/>
        </p:blipFill>
        <p:spPr>
          <a:xfrm>
            <a:off x="4909535" y="837787"/>
            <a:ext cx="1223793" cy="1004050"/>
          </a:xfrm>
          <a:prstGeom prst="rect">
            <a:avLst/>
          </a:prstGeom>
          <a:noFill/>
          <a:ln>
            <a:noFill/>
          </a:ln>
        </p:spPr>
      </p:pic>
      <p:sp>
        <p:nvSpPr>
          <p:cNvPr id="356" name="Google Shape;356;p39"/>
          <p:cNvSpPr/>
          <p:nvPr/>
        </p:nvSpPr>
        <p:spPr>
          <a:xfrm>
            <a:off x="3781913" y="1092825"/>
            <a:ext cx="1445864" cy="403650"/>
          </a:xfrm>
          <a:custGeom>
            <a:rect b="b" l="l" r="r" t="t"/>
            <a:pathLst>
              <a:path extrusionOk="0" h="16146" w="36115">
                <a:moveTo>
                  <a:pt x="0" y="11348"/>
                </a:moveTo>
                <a:cubicBezTo>
                  <a:pt x="1974" y="9473"/>
                  <a:pt x="8782" y="-690"/>
                  <a:pt x="11841" y="99"/>
                </a:cubicBezTo>
                <a:cubicBezTo>
                  <a:pt x="14900" y="889"/>
                  <a:pt x="15098" y="15592"/>
                  <a:pt x="18354" y="16085"/>
                </a:cubicBezTo>
                <a:cubicBezTo>
                  <a:pt x="21610" y="16579"/>
                  <a:pt x="28419" y="4392"/>
                  <a:pt x="31379" y="3060"/>
                </a:cubicBezTo>
                <a:cubicBezTo>
                  <a:pt x="34339" y="1728"/>
                  <a:pt x="35326" y="7253"/>
                  <a:pt x="36115" y="8092"/>
                </a:cubicBezTo>
              </a:path>
            </a:pathLst>
          </a:custGeom>
          <a:noFill/>
          <a:ln cap="flat" cmpd="sng" w="28575">
            <a:solidFill>
              <a:srgbClr val="9900FF"/>
            </a:solidFill>
            <a:prstDash val="solid"/>
            <a:round/>
            <a:headEnd len="med" w="med" type="none"/>
            <a:tailEnd len="med" w="med" type="none"/>
          </a:ln>
        </p:spPr>
      </p:sp>
      <p:pic>
        <p:nvPicPr>
          <p:cNvPr id="357" name="Google Shape;357;p39"/>
          <p:cNvPicPr preferRelativeResize="0"/>
          <p:nvPr/>
        </p:nvPicPr>
        <p:blipFill>
          <a:blip r:embed="rId5">
            <a:alphaModFix/>
          </a:blip>
          <a:stretch>
            <a:fillRect/>
          </a:stretch>
        </p:blipFill>
        <p:spPr>
          <a:xfrm>
            <a:off x="3632488" y="1466850"/>
            <a:ext cx="258679" cy="258700"/>
          </a:xfrm>
          <a:prstGeom prst="rect">
            <a:avLst/>
          </a:prstGeom>
          <a:noFill/>
          <a:ln>
            <a:noFill/>
          </a:ln>
        </p:spPr>
      </p:pic>
      <p:sp>
        <p:nvSpPr>
          <p:cNvPr id="358" name="Google Shape;358;p39"/>
          <p:cNvSpPr/>
          <p:nvPr/>
        </p:nvSpPr>
        <p:spPr>
          <a:xfrm rot="924010">
            <a:off x="3649238" y="1516938"/>
            <a:ext cx="51966" cy="158531"/>
          </a:xfrm>
          <a:prstGeom prst="rtTriangle">
            <a:avLst/>
          </a:pr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39"/>
          <p:cNvPicPr preferRelativeResize="0"/>
          <p:nvPr/>
        </p:nvPicPr>
        <p:blipFill rotWithShape="1">
          <a:blip r:embed="rId6">
            <a:alphaModFix/>
          </a:blip>
          <a:srcRect b="14573" l="0" r="0" t="61862"/>
          <a:stretch/>
        </p:blipFill>
        <p:spPr>
          <a:xfrm>
            <a:off x="3165300" y="2054025"/>
            <a:ext cx="2639549" cy="1313198"/>
          </a:xfrm>
          <a:prstGeom prst="rect">
            <a:avLst/>
          </a:prstGeom>
          <a:noFill/>
          <a:ln>
            <a:noFill/>
          </a:ln>
        </p:spPr>
      </p:pic>
      <p:sp>
        <p:nvSpPr>
          <p:cNvPr id="360" name="Google Shape;360;p39"/>
          <p:cNvSpPr/>
          <p:nvPr/>
        </p:nvSpPr>
        <p:spPr>
          <a:xfrm>
            <a:off x="5360050" y="2674300"/>
            <a:ext cx="503100" cy="470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txBox="1"/>
          <p:nvPr/>
        </p:nvSpPr>
        <p:spPr>
          <a:xfrm>
            <a:off x="6148775" y="2402825"/>
            <a:ext cx="204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FFFFFF"/>
                </a:solidFill>
                <a:latin typeface="Ubuntu"/>
                <a:ea typeface="Ubuntu"/>
                <a:cs typeface="Ubuntu"/>
                <a:sym typeface="Ubuntu"/>
              </a:rPr>
              <a:t>Animation du menu déroulant (+ de QdV)</a:t>
            </a:r>
            <a:endParaRPr>
              <a:solidFill>
                <a:srgbClr val="FFFFFF"/>
              </a:solidFill>
              <a:latin typeface="Ubuntu"/>
              <a:ea typeface="Ubuntu"/>
              <a:cs typeface="Ubuntu"/>
              <a:sym typeface="Ubuntu"/>
            </a:endParaRPr>
          </a:p>
        </p:txBody>
      </p:sp>
      <p:pic>
        <p:nvPicPr>
          <p:cNvPr id="362" name="Google Shape;362;p39"/>
          <p:cNvPicPr preferRelativeResize="0"/>
          <p:nvPr/>
        </p:nvPicPr>
        <p:blipFill rotWithShape="1">
          <a:blip r:embed="rId7">
            <a:alphaModFix/>
          </a:blip>
          <a:srcRect b="51570" l="0" r="0" t="20823"/>
          <a:stretch/>
        </p:blipFill>
        <p:spPr>
          <a:xfrm>
            <a:off x="3286775" y="3579400"/>
            <a:ext cx="2436150" cy="1419899"/>
          </a:xfrm>
          <a:prstGeom prst="rect">
            <a:avLst/>
          </a:prstGeom>
          <a:noFill/>
          <a:ln>
            <a:noFill/>
          </a:ln>
        </p:spPr>
      </p:pic>
      <p:sp>
        <p:nvSpPr>
          <p:cNvPr id="363" name="Google Shape;363;p39"/>
          <p:cNvSpPr/>
          <p:nvPr/>
        </p:nvSpPr>
        <p:spPr>
          <a:xfrm>
            <a:off x="4068950" y="4383700"/>
            <a:ext cx="871800" cy="615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nvSpPr>
        <p:spPr>
          <a:xfrm>
            <a:off x="730250" y="3981550"/>
            <a:ext cx="2043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FFFFFF"/>
                </a:solidFill>
                <a:latin typeface="Ubuntu"/>
                <a:ea typeface="Ubuntu"/>
                <a:cs typeface="Ubuntu"/>
                <a:sym typeface="Ubuntu"/>
              </a:rPr>
              <a:t>Visuel présent, mais fonctionnalités manquantes</a:t>
            </a:r>
            <a:endParaRPr>
              <a:solidFill>
                <a:srgbClr val="FFFFFF"/>
              </a:solidFill>
              <a:latin typeface="Ubuntu"/>
              <a:ea typeface="Ubuntu"/>
              <a:cs typeface="Ubuntu"/>
              <a:sym typeface="Ubuntu"/>
            </a:endParaRPr>
          </a:p>
        </p:txBody>
      </p:sp>
      <p:sp>
        <p:nvSpPr>
          <p:cNvPr id="365" name="Google Shape;365;p39"/>
          <p:cNvSpPr txBox="1"/>
          <p:nvPr/>
        </p:nvSpPr>
        <p:spPr>
          <a:xfrm>
            <a:off x="5722925" y="4141550"/>
            <a:ext cx="260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2"/>
                </a:solidFill>
                <a:latin typeface="Ubuntu"/>
                <a:ea typeface="Ubuntu"/>
                <a:cs typeface="Ubuntu"/>
                <a:sym typeface="Ubuntu"/>
              </a:rPr>
              <a:t> + </a:t>
            </a:r>
            <a:r>
              <a:rPr lang="fr">
                <a:solidFill>
                  <a:schemeClr val="dk2"/>
                </a:solidFill>
                <a:latin typeface="Ubuntu"/>
                <a:ea typeface="Ubuntu"/>
                <a:cs typeface="Ubuntu"/>
                <a:sym typeface="Ubuntu"/>
              </a:rPr>
              <a:t>Inscrire ou modifier un user</a:t>
            </a:r>
            <a:endParaRPr>
              <a:solidFill>
                <a:schemeClr val="dk2"/>
              </a:solidFill>
              <a:latin typeface="Ubuntu"/>
              <a:ea typeface="Ubuntu"/>
              <a:cs typeface="Ubuntu"/>
              <a:sym typeface="Ubuntu"/>
            </a:endParaRPr>
          </a:p>
          <a:p>
            <a:pPr indent="0" lvl="0" marL="0" rtl="0" algn="ctr">
              <a:spcBef>
                <a:spcPts val="0"/>
              </a:spcBef>
              <a:spcAft>
                <a:spcPts val="0"/>
              </a:spcAft>
              <a:buNone/>
            </a:pPr>
            <a:r>
              <a:rPr lang="fr">
                <a:solidFill>
                  <a:schemeClr val="dk2"/>
                </a:solidFill>
                <a:latin typeface="Ubuntu"/>
                <a:ea typeface="Ubuntu"/>
                <a:cs typeface="Ubuntu"/>
                <a:sym typeface="Ubuntu"/>
              </a:rPr>
              <a:t>Commenter / Post libre</a:t>
            </a:r>
            <a:endParaRPr>
              <a:solidFill>
                <a:schemeClr val="dk2"/>
              </a:solidFill>
              <a:latin typeface="Ubuntu"/>
              <a:ea typeface="Ubuntu"/>
              <a:cs typeface="Ubuntu"/>
              <a:sym typeface="Ubuntu"/>
            </a:endParaRPr>
          </a:p>
        </p:txBody>
      </p:sp>
      <p:cxnSp>
        <p:nvCxnSpPr>
          <p:cNvPr id="366" name="Google Shape;366;p39"/>
          <p:cNvCxnSpPr>
            <a:stCxn id="364" idx="3"/>
            <a:endCxn id="363" idx="2"/>
          </p:cNvCxnSpPr>
          <p:nvPr/>
        </p:nvCxnSpPr>
        <p:spPr>
          <a:xfrm>
            <a:off x="2773250" y="4397200"/>
            <a:ext cx="1295700" cy="294300"/>
          </a:xfrm>
          <a:prstGeom prst="straightConnector1">
            <a:avLst/>
          </a:prstGeom>
          <a:noFill/>
          <a:ln cap="flat" cmpd="sng" w="19050">
            <a:solidFill>
              <a:srgbClr val="FF0000"/>
            </a:solidFill>
            <a:prstDash val="solid"/>
            <a:round/>
            <a:headEnd len="med" w="med" type="none"/>
            <a:tailEnd len="med" w="med" type="triangle"/>
          </a:ln>
        </p:spPr>
      </p:cxnSp>
      <p:cxnSp>
        <p:nvCxnSpPr>
          <p:cNvPr id="367" name="Google Shape;367;p39"/>
          <p:cNvCxnSpPr>
            <a:endCxn id="360" idx="6"/>
          </p:cNvCxnSpPr>
          <p:nvPr/>
        </p:nvCxnSpPr>
        <p:spPr>
          <a:xfrm flipH="1">
            <a:off x="5863150" y="2847100"/>
            <a:ext cx="425100" cy="624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nvSpPr>
        <p:spPr>
          <a:xfrm>
            <a:off x="311700" y="1829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Autocritique</a:t>
            </a:r>
            <a:endParaRPr sz="3200" u="sng">
              <a:solidFill>
                <a:srgbClr val="FFFFFF"/>
              </a:solidFill>
              <a:latin typeface="Oswald"/>
              <a:ea typeface="Oswald"/>
              <a:cs typeface="Oswald"/>
              <a:sym typeface="Oswald"/>
            </a:endParaRPr>
          </a:p>
        </p:txBody>
      </p:sp>
      <p:sp>
        <p:nvSpPr>
          <p:cNvPr id="373" name="Google Shape;373;p40"/>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28/30</a:t>
            </a:r>
            <a:endParaRPr>
              <a:solidFill>
                <a:srgbClr val="FFFFFF"/>
              </a:solidFill>
              <a:latin typeface="Ubuntu"/>
              <a:ea typeface="Ubuntu"/>
              <a:cs typeface="Ubuntu"/>
              <a:sym typeface="Ubuntu"/>
            </a:endParaRPr>
          </a:p>
        </p:txBody>
      </p:sp>
      <p:sp>
        <p:nvSpPr>
          <p:cNvPr id="374" name="Google Shape;374;p40"/>
          <p:cNvSpPr txBox="1"/>
          <p:nvPr/>
        </p:nvSpPr>
        <p:spPr>
          <a:xfrm>
            <a:off x="450000" y="967263"/>
            <a:ext cx="41220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Ubuntu"/>
              <a:buChar char="●"/>
            </a:pPr>
            <a:r>
              <a:rPr lang="fr">
                <a:solidFill>
                  <a:srgbClr val="FFFFFF"/>
                </a:solidFill>
                <a:latin typeface="Ubuntu"/>
                <a:ea typeface="Ubuntu"/>
                <a:cs typeface="Ubuntu"/>
                <a:sym typeface="Ubuntu"/>
              </a:rPr>
              <a:t>Bien organisé et bien démarré</a:t>
            </a:r>
            <a:endParaRPr b="1">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Apprentissage personnel considérable</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Excellent travail d’équipe pour un premier projet</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375" name="Google Shape;375;p40"/>
          <p:cNvPicPr preferRelativeResize="0"/>
          <p:nvPr/>
        </p:nvPicPr>
        <p:blipFill rotWithShape="1">
          <a:blip r:embed="rId3">
            <a:alphaModFix/>
          </a:blip>
          <a:srcRect b="0" l="0" r="49535" t="0"/>
          <a:stretch/>
        </p:blipFill>
        <p:spPr>
          <a:xfrm>
            <a:off x="660300" y="2492075"/>
            <a:ext cx="1105800" cy="2191226"/>
          </a:xfrm>
          <a:prstGeom prst="rect">
            <a:avLst/>
          </a:prstGeom>
          <a:noFill/>
          <a:ln>
            <a:noFill/>
          </a:ln>
        </p:spPr>
      </p:pic>
      <p:sp>
        <p:nvSpPr>
          <p:cNvPr id="376" name="Google Shape;376;p40"/>
          <p:cNvSpPr txBox="1"/>
          <p:nvPr/>
        </p:nvSpPr>
        <p:spPr>
          <a:xfrm>
            <a:off x="1923763" y="3333763"/>
            <a:ext cx="234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100">
                <a:solidFill>
                  <a:srgbClr val="FFFFFF"/>
                </a:solidFill>
                <a:latin typeface="Ubuntu"/>
                <a:ea typeface="Ubuntu"/>
                <a:cs typeface="Ubuntu"/>
                <a:sym typeface="Ubuntu"/>
              </a:rPr>
              <a:t>Points </a:t>
            </a:r>
            <a:r>
              <a:rPr b="1" lang="fr" sz="2100" u="sng">
                <a:solidFill>
                  <a:srgbClr val="FFFFFF"/>
                </a:solidFill>
                <a:latin typeface="Ubuntu"/>
                <a:ea typeface="Ubuntu"/>
                <a:cs typeface="Ubuntu"/>
                <a:sym typeface="Ubuntu"/>
              </a:rPr>
              <a:t>POSITIFS</a:t>
            </a:r>
            <a:endParaRPr b="1" sz="2100" u="sng">
              <a:solidFill>
                <a:srgbClr val="FFFFFF"/>
              </a:solidFill>
              <a:latin typeface="Ubuntu"/>
              <a:ea typeface="Ubuntu"/>
              <a:cs typeface="Ubuntu"/>
              <a:sym typeface="Ubuntu"/>
            </a:endParaRPr>
          </a:p>
        </p:txBody>
      </p:sp>
      <p:pic>
        <p:nvPicPr>
          <p:cNvPr id="377" name="Google Shape;377;p40"/>
          <p:cNvPicPr preferRelativeResize="0"/>
          <p:nvPr/>
        </p:nvPicPr>
        <p:blipFill rotWithShape="1">
          <a:blip r:embed="rId4">
            <a:alphaModFix/>
          </a:blip>
          <a:srcRect b="0" l="49912" r="0" t="0"/>
          <a:stretch/>
        </p:blipFill>
        <p:spPr>
          <a:xfrm>
            <a:off x="7650250" y="799785"/>
            <a:ext cx="1105800" cy="2207753"/>
          </a:xfrm>
          <a:prstGeom prst="rect">
            <a:avLst/>
          </a:prstGeom>
          <a:noFill/>
          <a:ln>
            <a:noFill/>
          </a:ln>
        </p:spPr>
      </p:pic>
      <p:sp>
        <p:nvSpPr>
          <p:cNvPr id="378" name="Google Shape;378;p40"/>
          <p:cNvSpPr txBox="1"/>
          <p:nvPr/>
        </p:nvSpPr>
        <p:spPr>
          <a:xfrm>
            <a:off x="5101500" y="1649713"/>
            <a:ext cx="234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100">
                <a:solidFill>
                  <a:srgbClr val="FFFFFF"/>
                </a:solidFill>
                <a:latin typeface="Ubuntu"/>
                <a:ea typeface="Ubuntu"/>
                <a:cs typeface="Ubuntu"/>
                <a:sym typeface="Ubuntu"/>
              </a:rPr>
              <a:t>Points </a:t>
            </a:r>
            <a:r>
              <a:rPr b="1" lang="fr" sz="2100" u="sng">
                <a:solidFill>
                  <a:srgbClr val="FFFFFF"/>
                </a:solidFill>
                <a:latin typeface="Ubuntu"/>
                <a:ea typeface="Ubuntu"/>
                <a:cs typeface="Ubuntu"/>
                <a:sym typeface="Ubuntu"/>
              </a:rPr>
              <a:t>NÉGATIFS</a:t>
            </a:r>
            <a:endParaRPr b="1" sz="2100" u="sng">
              <a:solidFill>
                <a:srgbClr val="FFFFFF"/>
              </a:solidFill>
              <a:latin typeface="Ubuntu"/>
              <a:ea typeface="Ubuntu"/>
              <a:cs typeface="Ubuntu"/>
              <a:sym typeface="Ubuntu"/>
            </a:endParaRPr>
          </a:p>
        </p:txBody>
      </p:sp>
      <p:sp>
        <p:nvSpPr>
          <p:cNvPr id="379" name="Google Shape;379;p40"/>
          <p:cNvSpPr txBox="1"/>
          <p:nvPr/>
        </p:nvSpPr>
        <p:spPr>
          <a:xfrm>
            <a:off x="4008225" y="2777324"/>
            <a:ext cx="4122000" cy="2154900"/>
          </a:xfrm>
          <a:prstGeom prst="rect">
            <a:avLst/>
          </a:prstGeom>
          <a:noFill/>
          <a:ln>
            <a:noFill/>
          </a:ln>
        </p:spPr>
        <p:txBody>
          <a:bodyPr anchorCtr="0" anchor="t" bIns="91425" lIns="91425" spcFirstLastPara="1" rIns="91425" wrap="square" tIns="91425">
            <a:spAutoFit/>
          </a:bodyPr>
          <a:lstStyle/>
          <a:p>
            <a:pPr indent="-330200" lvl="0" marL="457200" rtl="0" algn="r">
              <a:spcBef>
                <a:spcPts val="0"/>
              </a:spcBef>
              <a:spcAft>
                <a:spcPts val="0"/>
              </a:spcAft>
              <a:buClr>
                <a:srgbClr val="FFFFFF"/>
              </a:buClr>
              <a:buSzPts val="1600"/>
              <a:buFont typeface="Ubuntu"/>
              <a:buChar char="●"/>
            </a:pPr>
            <a:r>
              <a:rPr lang="fr">
                <a:solidFill>
                  <a:srgbClr val="FFFFFF"/>
                </a:solidFill>
                <a:latin typeface="Ubuntu"/>
                <a:ea typeface="Ubuntu"/>
                <a:cs typeface="Ubuntu"/>
                <a:sym typeface="Ubuntu"/>
              </a:rPr>
              <a:t>Mal réalisé (produit final décevant comparé aux espérances)</a:t>
            </a:r>
            <a:endParaRPr b="1">
              <a:solidFill>
                <a:srgbClr val="FFFFFF"/>
              </a:solidFill>
              <a:latin typeface="Ubuntu"/>
              <a:ea typeface="Ubuntu"/>
              <a:cs typeface="Ubuntu"/>
              <a:sym typeface="Ubuntu"/>
            </a:endParaRPr>
          </a:p>
          <a:p>
            <a:pPr indent="0" lvl="0" marL="457200" rtl="0" algn="r">
              <a:spcBef>
                <a:spcPts val="0"/>
              </a:spcBef>
              <a:spcAft>
                <a:spcPts val="0"/>
              </a:spcAft>
              <a:buNone/>
            </a:pPr>
            <a:r>
              <a:t/>
            </a:r>
            <a:endParaRPr>
              <a:solidFill>
                <a:srgbClr val="FFFFFF"/>
              </a:solidFill>
              <a:latin typeface="Ubuntu"/>
              <a:ea typeface="Ubuntu"/>
              <a:cs typeface="Ubuntu"/>
              <a:sym typeface="Ubuntu"/>
            </a:endParaRPr>
          </a:p>
          <a:p>
            <a:pPr indent="-317500" lvl="0" marL="457200" rtl="0" algn="r">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Mauvaise estimation des délais</a:t>
            </a:r>
            <a:endParaRPr>
              <a:solidFill>
                <a:srgbClr val="FFFFFF"/>
              </a:solidFill>
              <a:latin typeface="Ubuntu"/>
              <a:ea typeface="Ubuntu"/>
              <a:cs typeface="Ubuntu"/>
              <a:sym typeface="Ubuntu"/>
            </a:endParaRPr>
          </a:p>
          <a:p>
            <a:pPr indent="0" lvl="0" marL="457200" rtl="0" algn="r">
              <a:spcBef>
                <a:spcPts val="0"/>
              </a:spcBef>
              <a:spcAft>
                <a:spcPts val="0"/>
              </a:spcAft>
              <a:buNone/>
            </a:pPr>
            <a:r>
              <a:t/>
            </a:r>
            <a:endParaRPr>
              <a:solidFill>
                <a:srgbClr val="FFFFFF"/>
              </a:solidFill>
              <a:latin typeface="Ubuntu"/>
              <a:ea typeface="Ubuntu"/>
              <a:cs typeface="Ubuntu"/>
              <a:sym typeface="Ubuntu"/>
            </a:endParaRPr>
          </a:p>
          <a:p>
            <a:pPr indent="-317500" lvl="0" marL="457200" rtl="0" algn="r">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Mauvais choix de la technologie (Kotlin ?)</a:t>
            </a:r>
            <a:endParaRPr>
              <a:solidFill>
                <a:srgbClr val="FFFFFF"/>
              </a:solidFill>
              <a:latin typeface="Ubuntu"/>
              <a:ea typeface="Ubuntu"/>
              <a:cs typeface="Ubuntu"/>
              <a:sym typeface="Ubuntu"/>
            </a:endParaRPr>
          </a:p>
          <a:p>
            <a:pPr indent="0" lvl="0" marL="457200" rtl="0" algn="r">
              <a:spcBef>
                <a:spcPts val="0"/>
              </a:spcBef>
              <a:spcAft>
                <a:spcPts val="0"/>
              </a:spcAft>
              <a:buNone/>
            </a:pPr>
            <a:r>
              <a:t/>
            </a:r>
            <a:endParaRPr>
              <a:solidFill>
                <a:srgbClr val="FFFFFF"/>
              </a:solidFill>
              <a:latin typeface="Ubuntu"/>
              <a:ea typeface="Ubuntu"/>
              <a:cs typeface="Ubuntu"/>
              <a:sym typeface="Ubuntu"/>
            </a:endParaRPr>
          </a:p>
          <a:p>
            <a:pPr indent="-317500" lvl="0" marL="457200" rtl="0" algn="r">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Mauvaise répartition du travail (certains ont + travaillé que d’autres)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Conclusion</a:t>
            </a:r>
            <a:endParaRPr/>
          </a:p>
        </p:txBody>
      </p:sp>
      <p:pic>
        <p:nvPicPr>
          <p:cNvPr id="385" name="Google Shape;385;p41"/>
          <p:cNvPicPr preferRelativeResize="0"/>
          <p:nvPr/>
        </p:nvPicPr>
        <p:blipFill rotWithShape="1">
          <a:blip r:embed="rId3">
            <a:alphaModFix/>
          </a:blip>
          <a:srcRect b="0" l="0" r="70344" t="0"/>
          <a:stretch/>
        </p:blipFill>
        <p:spPr>
          <a:xfrm>
            <a:off x="3609638" y="3278525"/>
            <a:ext cx="1924726" cy="1589875"/>
          </a:xfrm>
          <a:prstGeom prst="rect">
            <a:avLst/>
          </a:prstGeom>
          <a:noFill/>
          <a:ln>
            <a:noFill/>
          </a:ln>
        </p:spPr>
      </p:pic>
      <p:sp>
        <p:nvSpPr>
          <p:cNvPr id="386" name="Google Shape;386;p41"/>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29</a:t>
            </a:r>
            <a:r>
              <a:rPr lang="fr">
                <a:solidFill>
                  <a:srgbClr val="FFFFFF"/>
                </a:solidFill>
                <a:latin typeface="Ubuntu"/>
                <a:ea typeface="Ubuntu"/>
                <a:cs typeface="Ubuntu"/>
                <a:sym typeface="Ubuntu"/>
              </a:rPr>
              <a:t>/30</a:t>
            </a:r>
            <a:endParaRPr>
              <a:solidFill>
                <a:srgbClr val="FFFFFF"/>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4212175" y="1139750"/>
            <a:ext cx="4439250" cy="3384363"/>
          </a:xfrm>
          <a:prstGeom prst="rect">
            <a:avLst/>
          </a:prstGeom>
          <a:noFill/>
          <a:ln>
            <a:noFill/>
          </a:ln>
        </p:spPr>
      </p:pic>
      <p:sp>
        <p:nvSpPr>
          <p:cNvPr id="76" name="Google Shape;76;p15"/>
          <p:cNvSpPr txBox="1"/>
          <p:nvPr/>
        </p:nvSpPr>
        <p:spPr>
          <a:xfrm>
            <a:off x="311700" y="286575"/>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Airdeve, c’est quoi</a:t>
            </a:r>
            <a:r>
              <a:rPr lang="fr" sz="3200" u="sng">
                <a:solidFill>
                  <a:srgbClr val="FFFFFF"/>
                </a:solidFill>
                <a:latin typeface="Oswald"/>
                <a:ea typeface="Oswald"/>
                <a:cs typeface="Oswald"/>
                <a:sym typeface="Oswald"/>
              </a:rPr>
              <a:t> ?</a:t>
            </a:r>
            <a:endParaRPr sz="3200" u="sng">
              <a:solidFill>
                <a:srgbClr val="FFFFFF"/>
              </a:solidFill>
              <a:latin typeface="Oswald"/>
              <a:ea typeface="Oswald"/>
              <a:cs typeface="Oswald"/>
              <a:sym typeface="Oswald"/>
            </a:endParaRPr>
          </a:p>
        </p:txBody>
      </p:sp>
      <p:sp>
        <p:nvSpPr>
          <p:cNvPr id="77" name="Google Shape;77;p15"/>
          <p:cNvSpPr txBox="1"/>
          <p:nvPr/>
        </p:nvSpPr>
        <p:spPr>
          <a:xfrm>
            <a:off x="195175" y="1349825"/>
            <a:ext cx="3519900" cy="394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Projet de plateforme de financement participatif</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Par </a:t>
            </a:r>
            <a:r>
              <a:rPr lang="fr" u="sng">
                <a:solidFill>
                  <a:srgbClr val="FFFFFF"/>
                </a:solidFill>
                <a:latin typeface="Ubuntu"/>
                <a:ea typeface="Ubuntu"/>
                <a:cs typeface="Ubuntu"/>
                <a:sym typeface="Ubuntu"/>
              </a:rPr>
              <a:t>Tomi Yessinou</a:t>
            </a:r>
            <a:r>
              <a:rPr lang="fr">
                <a:solidFill>
                  <a:srgbClr val="FFFFFF"/>
                </a:solidFill>
                <a:latin typeface="Ubuntu"/>
                <a:ea typeface="Ubuntu"/>
                <a:cs typeface="Ubuntu"/>
                <a:sym typeface="Ubuntu"/>
              </a:rPr>
              <a:t> et </a:t>
            </a:r>
            <a:r>
              <a:rPr lang="fr" u="sng">
                <a:solidFill>
                  <a:srgbClr val="FFFFFF"/>
                </a:solidFill>
                <a:latin typeface="Ubuntu"/>
                <a:ea typeface="Ubuntu"/>
                <a:cs typeface="Ubuntu"/>
                <a:sym typeface="Ubuntu"/>
              </a:rPr>
              <a:t>Jean-François Simonnet</a:t>
            </a:r>
            <a:endParaRPr u="sng">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Pouvoir s’inscrire pour organiser de l’évènementiel sans fonds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30200" lvl="0" marL="457200" rtl="0" algn="l">
              <a:spcBef>
                <a:spcPts val="0"/>
              </a:spcBef>
              <a:spcAft>
                <a:spcPts val="0"/>
              </a:spcAft>
              <a:buClr>
                <a:srgbClr val="FFFFFF"/>
              </a:buClr>
              <a:buSzPts val="1600"/>
              <a:buFont typeface="Ubuntu"/>
              <a:buChar char="●"/>
            </a:pPr>
            <a:r>
              <a:rPr b="1" lang="fr" sz="1600" u="sng">
                <a:solidFill>
                  <a:srgbClr val="FFFFFF"/>
                </a:solidFill>
                <a:latin typeface="Ubuntu"/>
                <a:ea typeface="Ubuntu"/>
                <a:cs typeface="Ubuntu"/>
                <a:sym typeface="Ubuntu"/>
              </a:rPr>
              <a:t>“Les bonnes idées n’ont pas d’âge, elles ont seulement de l’avenir”</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78" name="Google Shape;78;p15"/>
          <p:cNvSpPr txBox="1"/>
          <p:nvPr/>
        </p:nvSpPr>
        <p:spPr>
          <a:xfrm>
            <a:off x="4558850" y="47068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79" name="Google Shape;79;p15"/>
          <p:cNvPicPr preferRelativeResize="0"/>
          <p:nvPr/>
        </p:nvPicPr>
        <p:blipFill>
          <a:blip r:embed="rId4">
            <a:alphaModFix/>
          </a:blip>
          <a:stretch>
            <a:fillRect/>
          </a:stretch>
        </p:blipFill>
        <p:spPr>
          <a:xfrm>
            <a:off x="2898449" y="1228550"/>
            <a:ext cx="727900" cy="727925"/>
          </a:xfrm>
          <a:prstGeom prst="rect">
            <a:avLst/>
          </a:prstGeom>
          <a:noFill/>
          <a:ln>
            <a:noFill/>
          </a:ln>
        </p:spPr>
      </p:pic>
      <p:sp>
        <p:nvSpPr>
          <p:cNvPr id="80" name="Google Shape;80;p15"/>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3/30</a:t>
            </a:r>
            <a:endParaRPr>
              <a:solidFill>
                <a:srgbClr val="FFFFFF"/>
              </a:solidFill>
              <a:latin typeface="Ubuntu"/>
              <a:ea typeface="Ubuntu"/>
              <a:cs typeface="Ubuntu"/>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ctrTitle"/>
          </p:nvPr>
        </p:nvSpPr>
        <p:spPr>
          <a:xfrm>
            <a:off x="671258" y="1346025"/>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Merci de nous avoir écoutés !</a:t>
            </a:r>
            <a:endParaRPr/>
          </a:p>
          <a:p>
            <a:pPr indent="0" lvl="0" marL="0" rtl="0" algn="ctr">
              <a:spcBef>
                <a:spcPts val="0"/>
              </a:spcBef>
              <a:spcAft>
                <a:spcPts val="0"/>
              </a:spcAft>
              <a:buNone/>
            </a:pPr>
            <a:r>
              <a:t/>
            </a:r>
            <a:endParaRPr/>
          </a:p>
        </p:txBody>
      </p:sp>
      <p:sp>
        <p:nvSpPr>
          <p:cNvPr id="392" name="Google Shape;392;p42"/>
          <p:cNvSpPr txBox="1"/>
          <p:nvPr>
            <p:ph idx="1" type="subTitle"/>
          </p:nvPr>
        </p:nvSpPr>
        <p:spPr>
          <a:xfrm>
            <a:off x="671250" y="3293301"/>
            <a:ext cx="7801500" cy="7926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fr" sz="2000">
                <a:solidFill>
                  <a:schemeClr val="lt2"/>
                </a:solidFill>
              </a:rPr>
              <a:t>Par Lucas MENNESSIER, Ryad MESSAI, Zackary SAADA, Baptiste SERRURIER et David WU</a:t>
            </a:r>
            <a:endParaRPr sz="2000">
              <a:solidFill>
                <a:schemeClr val="lt2"/>
              </a:solidFill>
            </a:endParaRPr>
          </a:p>
        </p:txBody>
      </p:sp>
      <p:sp>
        <p:nvSpPr>
          <p:cNvPr id="393" name="Google Shape;393;p42"/>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30/30</a:t>
            </a:r>
            <a:endParaRPr>
              <a:solidFill>
                <a:srgbClr val="FFFFFF"/>
              </a:solidFill>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u="sng">
                <a:solidFill>
                  <a:srgbClr val="FFFFFF"/>
                </a:solidFill>
                <a:latin typeface="Oswald"/>
                <a:ea typeface="Oswald"/>
                <a:cs typeface="Oswald"/>
                <a:sym typeface="Oswald"/>
              </a:rPr>
              <a:t>Problématiques</a:t>
            </a:r>
            <a:endParaRPr sz="3000" u="sng">
              <a:solidFill>
                <a:srgbClr val="FFFFFF"/>
              </a:solidFill>
              <a:latin typeface="Oswald"/>
              <a:ea typeface="Oswald"/>
              <a:cs typeface="Oswald"/>
              <a:sym typeface="Oswald"/>
            </a:endParaRPr>
          </a:p>
        </p:txBody>
      </p:sp>
      <p:sp>
        <p:nvSpPr>
          <p:cNvPr id="86" name="Google Shape;86;p16"/>
          <p:cNvSpPr txBox="1"/>
          <p:nvPr/>
        </p:nvSpPr>
        <p:spPr>
          <a:xfrm>
            <a:off x="311700" y="1611300"/>
            <a:ext cx="8520600" cy="28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fr" sz="3000">
                <a:solidFill>
                  <a:srgbClr val="FFFFFF"/>
                </a:solidFill>
                <a:latin typeface="Ubuntu"/>
                <a:ea typeface="Ubuntu"/>
                <a:cs typeface="Ubuntu"/>
                <a:sym typeface="Ubuntu"/>
              </a:rPr>
              <a:t>Quelles technologies et techniques avons-nous utilisé pour répondre à leur besoin ?</a:t>
            </a:r>
            <a:endParaRPr b="1" sz="3000">
              <a:solidFill>
                <a:srgbClr val="FFFFFF"/>
              </a:solidFill>
              <a:latin typeface="Ubuntu"/>
              <a:ea typeface="Ubuntu"/>
              <a:cs typeface="Ubuntu"/>
              <a:sym typeface="Ubuntu"/>
            </a:endParaRPr>
          </a:p>
          <a:p>
            <a:pPr indent="0" lvl="0" marL="0" rtl="0" algn="ctr">
              <a:lnSpc>
                <a:spcPct val="115000"/>
              </a:lnSpc>
              <a:spcBef>
                <a:spcPts val="1600"/>
              </a:spcBef>
              <a:spcAft>
                <a:spcPts val="1600"/>
              </a:spcAft>
              <a:buNone/>
            </a:pPr>
            <a:r>
              <a:rPr b="1" lang="fr" sz="3000">
                <a:solidFill>
                  <a:srgbClr val="FFFFFF"/>
                </a:solidFill>
                <a:latin typeface="Ubuntu"/>
                <a:ea typeface="Ubuntu"/>
                <a:cs typeface="Ubuntu"/>
                <a:sym typeface="Ubuntu"/>
              </a:rPr>
              <a:t>A quoi ressemble le produit fini ?</a:t>
            </a:r>
            <a:endParaRPr b="1" sz="3000">
              <a:solidFill>
                <a:srgbClr val="FFFFFF"/>
              </a:solidFill>
              <a:latin typeface="Ubuntu"/>
              <a:ea typeface="Ubuntu"/>
              <a:cs typeface="Ubuntu"/>
              <a:sym typeface="Ubuntu"/>
            </a:endParaRPr>
          </a:p>
        </p:txBody>
      </p:sp>
      <p:sp>
        <p:nvSpPr>
          <p:cNvPr id="87" name="Google Shape;87;p16"/>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4/30</a:t>
            </a:r>
            <a:endParaRPr>
              <a:solidFill>
                <a:srgbClr val="FFFFFF"/>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311700" y="77750"/>
            <a:ext cx="8520600" cy="572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fr" sz="3200" u="sng">
                <a:solidFill>
                  <a:srgbClr val="FFFFFF"/>
                </a:solidFill>
                <a:latin typeface="Oswald"/>
                <a:ea typeface="Oswald"/>
                <a:cs typeface="Oswald"/>
                <a:sym typeface="Oswald"/>
              </a:rPr>
              <a:t>Sommaire</a:t>
            </a:r>
            <a:endParaRPr sz="3200" u="sng">
              <a:solidFill>
                <a:srgbClr val="FFFFFF"/>
              </a:solidFill>
              <a:latin typeface="Oswald"/>
              <a:ea typeface="Oswald"/>
              <a:cs typeface="Oswald"/>
              <a:sym typeface="Oswald"/>
            </a:endParaRPr>
          </a:p>
        </p:txBody>
      </p:sp>
      <p:pic>
        <p:nvPicPr>
          <p:cNvPr id="93" name="Google Shape;93;p17"/>
          <p:cNvPicPr preferRelativeResize="0"/>
          <p:nvPr/>
        </p:nvPicPr>
        <p:blipFill>
          <a:blip r:embed="rId3">
            <a:alphaModFix/>
          </a:blip>
          <a:stretch>
            <a:fillRect/>
          </a:stretch>
        </p:blipFill>
        <p:spPr>
          <a:xfrm>
            <a:off x="5333250" y="1152475"/>
            <a:ext cx="3096175" cy="3096175"/>
          </a:xfrm>
          <a:prstGeom prst="rect">
            <a:avLst/>
          </a:prstGeom>
          <a:noFill/>
          <a:ln>
            <a:noFill/>
          </a:ln>
        </p:spPr>
      </p:pic>
      <p:sp>
        <p:nvSpPr>
          <p:cNvPr id="94" name="Google Shape;94;p17"/>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5/30</a:t>
            </a:r>
            <a:endParaRPr>
              <a:solidFill>
                <a:srgbClr val="FFFFFF"/>
              </a:solidFill>
              <a:latin typeface="Ubuntu"/>
              <a:ea typeface="Ubuntu"/>
              <a:cs typeface="Ubuntu"/>
              <a:sym typeface="Ubuntu"/>
            </a:endParaRPr>
          </a:p>
        </p:txBody>
      </p:sp>
      <p:sp>
        <p:nvSpPr>
          <p:cNvPr id="95" name="Google Shape;95;p17"/>
          <p:cNvSpPr txBox="1"/>
          <p:nvPr/>
        </p:nvSpPr>
        <p:spPr>
          <a:xfrm>
            <a:off x="311700" y="762300"/>
            <a:ext cx="8520600" cy="4381200"/>
          </a:xfrm>
          <a:prstGeom prst="rect">
            <a:avLst/>
          </a:prstGeom>
          <a:noFill/>
          <a:ln>
            <a:noFill/>
          </a:ln>
        </p:spPr>
        <p:txBody>
          <a:bodyPr anchorCtr="0" anchor="t" bIns="91425" lIns="91425" spcFirstLastPara="1" rIns="91425" wrap="square" tIns="91425">
            <a:normAutofit fontScale="92500" lnSpcReduction="20000"/>
          </a:bodyPr>
          <a:lstStyle/>
          <a:p>
            <a:pPr indent="-346075" lvl="0" marL="457200" rtl="0" algn="l">
              <a:lnSpc>
                <a:spcPct val="115000"/>
              </a:lnSpc>
              <a:spcBef>
                <a:spcPts val="0"/>
              </a:spcBef>
              <a:spcAft>
                <a:spcPts val="0"/>
              </a:spcAft>
              <a:buClr>
                <a:srgbClr val="FFFFFF"/>
              </a:buClr>
              <a:buSzPct val="100000"/>
              <a:buFont typeface="Oswald"/>
              <a:buChar char="➔"/>
            </a:pPr>
            <a:r>
              <a:rPr lang="fr" sz="2000" u="sng">
                <a:solidFill>
                  <a:srgbClr val="FFFFFF"/>
                </a:solidFill>
                <a:latin typeface="Oswald"/>
                <a:ea typeface="Oswald"/>
                <a:cs typeface="Oswald"/>
                <a:sym typeface="Oswald"/>
              </a:rPr>
              <a:t>Introduction</a:t>
            </a:r>
            <a:endParaRPr sz="2000" u="sng">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Airdeve, c’est quoi ?</a:t>
            </a:r>
            <a:endParaRPr sz="1800">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Problématiques</a:t>
            </a:r>
            <a:endParaRPr sz="1800">
              <a:solidFill>
                <a:srgbClr val="FFFFFF"/>
              </a:solidFill>
              <a:latin typeface="Oswald"/>
              <a:ea typeface="Oswald"/>
              <a:cs typeface="Oswald"/>
              <a:sym typeface="Oswald"/>
            </a:endParaRPr>
          </a:p>
          <a:p>
            <a:pPr indent="-346075" lvl="0" marL="457200" rtl="0" algn="l">
              <a:lnSpc>
                <a:spcPct val="115000"/>
              </a:lnSpc>
              <a:spcBef>
                <a:spcPts val="0"/>
              </a:spcBef>
              <a:spcAft>
                <a:spcPts val="0"/>
              </a:spcAft>
              <a:buClr>
                <a:srgbClr val="FFFFFF"/>
              </a:buClr>
              <a:buSzPct val="100000"/>
              <a:buFont typeface="Oswald"/>
              <a:buChar char="➔"/>
            </a:pPr>
            <a:r>
              <a:rPr lang="fr" sz="2000" u="sng">
                <a:solidFill>
                  <a:srgbClr val="FFFFFF"/>
                </a:solidFill>
                <a:latin typeface="Oswald"/>
                <a:ea typeface="Oswald"/>
                <a:cs typeface="Oswald"/>
                <a:sym typeface="Oswald"/>
              </a:rPr>
              <a:t>RÉALISATION</a:t>
            </a:r>
            <a:endParaRPr sz="2000" u="sng">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Contexte général du projet</a:t>
            </a:r>
            <a:endParaRPr sz="1800">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Cahier des charges</a:t>
            </a:r>
            <a:endParaRPr sz="1800">
              <a:solidFill>
                <a:srgbClr val="FFFFFF"/>
              </a:solidFill>
              <a:latin typeface="Oswald"/>
              <a:ea typeface="Oswald"/>
              <a:cs typeface="Oswald"/>
              <a:sym typeface="Oswald"/>
            </a:endParaRPr>
          </a:p>
          <a:p>
            <a:pPr indent="-322580" lvl="2" marL="1371600" rtl="0" algn="l">
              <a:lnSpc>
                <a:spcPct val="115000"/>
              </a:lnSpc>
              <a:spcBef>
                <a:spcPts val="0"/>
              </a:spcBef>
              <a:spcAft>
                <a:spcPts val="0"/>
              </a:spcAft>
              <a:buClr>
                <a:srgbClr val="FFFFFF"/>
              </a:buClr>
              <a:buSzPct val="100000"/>
              <a:buFont typeface="Oswald"/>
              <a:buChar char="●"/>
            </a:pPr>
            <a:r>
              <a:rPr lang="fr" sz="1600">
                <a:solidFill>
                  <a:srgbClr val="FFFFFF"/>
                </a:solidFill>
                <a:latin typeface="Oswald"/>
                <a:ea typeface="Oswald"/>
                <a:cs typeface="Oswald"/>
                <a:sym typeface="Oswald"/>
              </a:rPr>
              <a:t>Diagramme de classes</a:t>
            </a:r>
            <a:endParaRPr sz="1600">
              <a:solidFill>
                <a:srgbClr val="FFFFFF"/>
              </a:solidFill>
              <a:latin typeface="Oswald"/>
              <a:ea typeface="Oswald"/>
              <a:cs typeface="Oswald"/>
              <a:sym typeface="Oswald"/>
            </a:endParaRPr>
          </a:p>
          <a:p>
            <a:pPr indent="-322580" lvl="2" marL="1371600" rtl="0" algn="l">
              <a:lnSpc>
                <a:spcPct val="115000"/>
              </a:lnSpc>
              <a:spcBef>
                <a:spcPts val="0"/>
              </a:spcBef>
              <a:spcAft>
                <a:spcPts val="0"/>
              </a:spcAft>
              <a:buClr>
                <a:srgbClr val="FFFFFF"/>
              </a:buClr>
              <a:buSzPct val="100000"/>
              <a:buFont typeface="Oswald"/>
              <a:buChar char="●"/>
            </a:pPr>
            <a:r>
              <a:rPr lang="fr" sz="1600">
                <a:solidFill>
                  <a:srgbClr val="FFFFFF"/>
                </a:solidFill>
                <a:latin typeface="Oswald"/>
                <a:ea typeface="Oswald"/>
                <a:cs typeface="Oswald"/>
                <a:sym typeface="Oswald"/>
              </a:rPr>
              <a:t>Diagramme de cas d’utilisations</a:t>
            </a:r>
            <a:endParaRPr sz="1600">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Maquette et pages</a:t>
            </a:r>
            <a:endParaRPr sz="1800">
              <a:solidFill>
                <a:srgbClr val="FFFFFF"/>
              </a:solidFill>
              <a:latin typeface="Oswald"/>
              <a:ea typeface="Oswald"/>
              <a:cs typeface="Oswald"/>
              <a:sym typeface="Oswald"/>
            </a:endParaRPr>
          </a:p>
          <a:p>
            <a:pPr indent="-346075" lvl="0" marL="457200" rtl="0" algn="l">
              <a:lnSpc>
                <a:spcPct val="115000"/>
              </a:lnSpc>
              <a:spcBef>
                <a:spcPts val="0"/>
              </a:spcBef>
              <a:spcAft>
                <a:spcPts val="0"/>
              </a:spcAft>
              <a:buClr>
                <a:srgbClr val="FFFFFF"/>
              </a:buClr>
              <a:buSzPct val="100000"/>
              <a:buFont typeface="Oswald"/>
              <a:buChar char="➔"/>
            </a:pPr>
            <a:r>
              <a:rPr lang="fr" sz="2000" u="sng">
                <a:solidFill>
                  <a:srgbClr val="FFFFFF"/>
                </a:solidFill>
                <a:latin typeface="Oswald"/>
                <a:ea typeface="Oswald"/>
                <a:cs typeface="Oswald"/>
                <a:sym typeface="Oswald"/>
              </a:rPr>
              <a:t>GESTION DE PROJET</a:t>
            </a:r>
            <a:endParaRPr sz="2000" u="sng">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Planification du projet</a:t>
            </a:r>
            <a:endParaRPr sz="1800" u="sng">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RDVs avec les clients</a:t>
            </a:r>
            <a:endParaRPr sz="1800">
              <a:solidFill>
                <a:srgbClr val="FFFFFF"/>
              </a:solidFill>
              <a:latin typeface="Oswald"/>
              <a:ea typeface="Oswald"/>
              <a:cs typeface="Oswald"/>
              <a:sym typeface="Oswald"/>
            </a:endParaRPr>
          </a:p>
          <a:p>
            <a:pPr indent="-334327" lvl="1" marL="914400" rtl="0" algn="l">
              <a:lnSpc>
                <a:spcPct val="115000"/>
              </a:lnSpc>
              <a:spcBef>
                <a:spcPts val="0"/>
              </a:spcBef>
              <a:spcAft>
                <a:spcPts val="0"/>
              </a:spcAft>
              <a:buClr>
                <a:srgbClr val="FFFFFF"/>
              </a:buClr>
              <a:buSzPct val="100000"/>
              <a:buFont typeface="Oswald"/>
              <a:buChar char="◆"/>
            </a:pPr>
            <a:r>
              <a:rPr lang="fr" sz="1800">
                <a:solidFill>
                  <a:srgbClr val="FFFFFF"/>
                </a:solidFill>
                <a:latin typeface="Oswald"/>
                <a:ea typeface="Oswald"/>
                <a:cs typeface="Oswald"/>
                <a:sym typeface="Oswald"/>
              </a:rPr>
              <a:t>Problèmes rencontrés</a:t>
            </a:r>
            <a:endParaRPr sz="1800">
              <a:solidFill>
                <a:srgbClr val="FFFFFF"/>
              </a:solidFill>
              <a:latin typeface="Oswald"/>
              <a:ea typeface="Oswald"/>
              <a:cs typeface="Oswald"/>
              <a:sym typeface="Oswald"/>
            </a:endParaRPr>
          </a:p>
          <a:p>
            <a:pPr indent="-347027" lvl="0" marL="457200" rtl="0" algn="l">
              <a:lnSpc>
                <a:spcPct val="115000"/>
              </a:lnSpc>
              <a:spcBef>
                <a:spcPts val="0"/>
              </a:spcBef>
              <a:spcAft>
                <a:spcPts val="0"/>
              </a:spcAft>
              <a:buClr>
                <a:srgbClr val="FFFFFF"/>
              </a:buClr>
              <a:buSzPct val="100000"/>
              <a:buFont typeface="Oswald"/>
              <a:buChar char="➔"/>
            </a:pPr>
            <a:r>
              <a:rPr lang="fr" sz="2016" u="sng">
                <a:solidFill>
                  <a:srgbClr val="FFFFFF"/>
                </a:solidFill>
                <a:latin typeface="Oswald"/>
                <a:ea typeface="Oswald"/>
                <a:cs typeface="Oswald"/>
                <a:sym typeface="Oswald"/>
              </a:rPr>
              <a:t>Conclusion</a:t>
            </a:r>
            <a:endParaRPr sz="2016" u="sng">
              <a:solidFill>
                <a:srgbClr val="FFFFFF"/>
              </a:solidFill>
              <a:latin typeface="Oswald"/>
              <a:ea typeface="Oswald"/>
              <a:cs typeface="Oswald"/>
              <a:sym typeface="Oswald"/>
            </a:endParaRPr>
          </a:p>
          <a:p>
            <a:pPr indent="-335280" lvl="1" marL="914400" rtl="0" algn="l">
              <a:lnSpc>
                <a:spcPct val="115000"/>
              </a:lnSpc>
              <a:spcBef>
                <a:spcPts val="0"/>
              </a:spcBef>
              <a:spcAft>
                <a:spcPts val="0"/>
              </a:spcAft>
              <a:buClr>
                <a:srgbClr val="FFFFFF"/>
              </a:buClr>
              <a:buSzPct val="100000"/>
              <a:buFont typeface="Oswald"/>
              <a:buChar char="◆"/>
            </a:pPr>
            <a:r>
              <a:rPr lang="fr" sz="1816">
                <a:solidFill>
                  <a:srgbClr val="FFFFFF"/>
                </a:solidFill>
                <a:latin typeface="Oswald"/>
                <a:ea typeface="Oswald"/>
                <a:cs typeface="Oswald"/>
                <a:sym typeface="Oswald"/>
              </a:rPr>
              <a:t>Le travail qu’il reste à effectuer</a:t>
            </a:r>
            <a:endParaRPr sz="1816">
              <a:solidFill>
                <a:srgbClr val="FFFFFF"/>
              </a:solidFill>
              <a:latin typeface="Oswald"/>
              <a:ea typeface="Oswald"/>
              <a:cs typeface="Oswald"/>
              <a:sym typeface="Oswald"/>
            </a:endParaRPr>
          </a:p>
          <a:p>
            <a:pPr indent="-335280" lvl="1" marL="914400" rtl="0" algn="l">
              <a:lnSpc>
                <a:spcPct val="115000"/>
              </a:lnSpc>
              <a:spcBef>
                <a:spcPts val="0"/>
              </a:spcBef>
              <a:spcAft>
                <a:spcPts val="0"/>
              </a:spcAft>
              <a:buClr>
                <a:srgbClr val="FFFFFF"/>
              </a:buClr>
              <a:buSzPct val="100000"/>
              <a:buFont typeface="Oswald"/>
              <a:buChar char="◆"/>
            </a:pPr>
            <a:r>
              <a:rPr lang="fr" sz="1816">
                <a:solidFill>
                  <a:srgbClr val="FFFFFF"/>
                </a:solidFill>
                <a:latin typeface="Oswald"/>
                <a:ea typeface="Oswald"/>
                <a:cs typeface="Oswald"/>
                <a:sym typeface="Oswald"/>
              </a:rPr>
              <a:t>Autocritique</a:t>
            </a:r>
            <a:endParaRPr sz="1816">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nvSpPr>
        <p:spPr>
          <a:xfrm>
            <a:off x="645900" y="2141250"/>
            <a:ext cx="7852200" cy="8610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fr" sz="3600" u="sng">
                <a:solidFill>
                  <a:srgbClr val="FFFFFF"/>
                </a:solidFill>
                <a:latin typeface="Oswald"/>
                <a:ea typeface="Oswald"/>
                <a:cs typeface="Oswald"/>
                <a:sym typeface="Oswald"/>
              </a:rPr>
              <a:t>RÉALISATION</a:t>
            </a:r>
            <a:endParaRPr sz="3600" u="sng">
              <a:solidFill>
                <a:srgbClr val="FFFFFF"/>
              </a:solidFill>
              <a:latin typeface="Oswald"/>
              <a:ea typeface="Oswald"/>
              <a:cs typeface="Oswald"/>
              <a:sym typeface="Oswald"/>
            </a:endParaRPr>
          </a:p>
        </p:txBody>
      </p:sp>
      <p:sp>
        <p:nvSpPr>
          <p:cNvPr id="101" name="Google Shape;101;p18"/>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6/30</a:t>
            </a:r>
            <a:endParaRPr>
              <a:solidFill>
                <a:srgbClr val="FFFFFF"/>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311700" y="456800"/>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Contexte général du projet</a:t>
            </a:r>
            <a:endParaRPr sz="3200" u="sng">
              <a:solidFill>
                <a:srgbClr val="FFFFFF"/>
              </a:solidFill>
              <a:latin typeface="Oswald"/>
              <a:ea typeface="Oswald"/>
              <a:cs typeface="Oswald"/>
              <a:sym typeface="Oswald"/>
            </a:endParaRPr>
          </a:p>
        </p:txBody>
      </p:sp>
      <p:pic>
        <p:nvPicPr>
          <p:cNvPr id="107" name="Google Shape;107;p19"/>
          <p:cNvPicPr preferRelativeResize="0"/>
          <p:nvPr/>
        </p:nvPicPr>
        <p:blipFill>
          <a:blip r:embed="rId3">
            <a:alphaModFix/>
          </a:blip>
          <a:stretch>
            <a:fillRect/>
          </a:stretch>
        </p:blipFill>
        <p:spPr>
          <a:xfrm>
            <a:off x="426200" y="1244400"/>
            <a:ext cx="3940200" cy="1684425"/>
          </a:xfrm>
          <a:prstGeom prst="rect">
            <a:avLst/>
          </a:prstGeom>
          <a:noFill/>
          <a:ln>
            <a:noFill/>
          </a:ln>
        </p:spPr>
      </p:pic>
      <p:sp>
        <p:nvSpPr>
          <p:cNvPr id="108" name="Google Shape;108;p19"/>
          <p:cNvSpPr txBox="1"/>
          <p:nvPr/>
        </p:nvSpPr>
        <p:spPr>
          <a:xfrm>
            <a:off x="4783625" y="1332425"/>
            <a:ext cx="4015800" cy="1939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Ubuntu"/>
              <a:buChar char="●"/>
            </a:pPr>
            <a:r>
              <a:rPr lang="fr">
                <a:solidFill>
                  <a:srgbClr val="FFFFFF"/>
                </a:solidFill>
                <a:latin typeface="Ubuntu"/>
                <a:ea typeface="Ubuntu"/>
                <a:cs typeface="Ubuntu"/>
                <a:sym typeface="Ubuntu"/>
              </a:rPr>
              <a:t>Technologie utilisée :</a:t>
            </a:r>
            <a:r>
              <a:rPr b="1" lang="fr">
                <a:solidFill>
                  <a:srgbClr val="FFFFFF"/>
                </a:solidFill>
                <a:latin typeface="Ubuntu"/>
                <a:ea typeface="Ubuntu"/>
                <a:cs typeface="Ubuntu"/>
                <a:sym typeface="Ubuntu"/>
              </a:rPr>
              <a:t> Android studio</a:t>
            </a:r>
            <a:endParaRPr b="1">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Nous avons décidé d’ignorer iOs</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Formation autonome</a:t>
            </a:r>
            <a:endParaRPr>
              <a:solidFill>
                <a:srgbClr val="FFFFFF"/>
              </a:solidFill>
              <a:latin typeface="Ubuntu"/>
              <a:ea typeface="Ubuntu"/>
              <a:cs typeface="Ubuntu"/>
              <a:sym typeface="Ubuntu"/>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09" name="Google Shape;109;p19"/>
          <p:cNvSpPr txBox="1"/>
          <p:nvPr/>
        </p:nvSpPr>
        <p:spPr>
          <a:xfrm>
            <a:off x="1303988" y="3744775"/>
            <a:ext cx="168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rgbClr val="FFFFFF"/>
                </a:solidFill>
                <a:latin typeface="Ubuntu"/>
                <a:ea typeface="Ubuntu"/>
                <a:cs typeface="Ubuntu"/>
                <a:sym typeface="Ubuntu"/>
              </a:rPr>
              <a:t>Android studio</a:t>
            </a:r>
            <a:endParaRPr sz="1700">
              <a:solidFill>
                <a:srgbClr val="FFFFFF"/>
              </a:solidFill>
              <a:latin typeface="Ubuntu"/>
              <a:ea typeface="Ubuntu"/>
              <a:cs typeface="Ubuntu"/>
              <a:sym typeface="Ubuntu"/>
            </a:endParaRPr>
          </a:p>
        </p:txBody>
      </p:sp>
      <p:sp>
        <p:nvSpPr>
          <p:cNvPr id="110" name="Google Shape;110;p19"/>
          <p:cNvSpPr txBox="1"/>
          <p:nvPr/>
        </p:nvSpPr>
        <p:spPr>
          <a:xfrm>
            <a:off x="4438863" y="333112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XML</a:t>
            </a:r>
            <a:endParaRPr>
              <a:solidFill>
                <a:srgbClr val="FFFFFF"/>
              </a:solidFill>
              <a:latin typeface="Ubuntu"/>
              <a:ea typeface="Ubuntu"/>
              <a:cs typeface="Ubuntu"/>
              <a:sym typeface="Ubuntu"/>
            </a:endParaRPr>
          </a:p>
        </p:txBody>
      </p:sp>
      <p:sp>
        <p:nvSpPr>
          <p:cNvPr id="111" name="Google Shape;111;p19"/>
          <p:cNvSpPr txBox="1"/>
          <p:nvPr/>
        </p:nvSpPr>
        <p:spPr>
          <a:xfrm>
            <a:off x="4475888" y="42563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Java</a:t>
            </a:r>
            <a:endParaRPr>
              <a:solidFill>
                <a:srgbClr val="FFFFFF"/>
              </a:solidFill>
              <a:latin typeface="Ubuntu"/>
              <a:ea typeface="Ubuntu"/>
              <a:cs typeface="Ubuntu"/>
              <a:sym typeface="Ubuntu"/>
            </a:endParaRPr>
          </a:p>
        </p:txBody>
      </p:sp>
      <p:pic>
        <p:nvPicPr>
          <p:cNvPr id="112" name="Google Shape;112;p19"/>
          <p:cNvPicPr preferRelativeResize="0"/>
          <p:nvPr/>
        </p:nvPicPr>
        <p:blipFill>
          <a:blip r:embed="rId4">
            <a:alphaModFix/>
          </a:blip>
          <a:stretch>
            <a:fillRect/>
          </a:stretch>
        </p:blipFill>
        <p:spPr>
          <a:xfrm>
            <a:off x="5238938" y="3047300"/>
            <a:ext cx="846700" cy="846700"/>
          </a:xfrm>
          <a:prstGeom prst="rect">
            <a:avLst/>
          </a:prstGeom>
          <a:noFill/>
          <a:ln>
            <a:noFill/>
          </a:ln>
        </p:spPr>
      </p:pic>
      <p:pic>
        <p:nvPicPr>
          <p:cNvPr id="113" name="Google Shape;113;p19"/>
          <p:cNvPicPr preferRelativeResize="0"/>
          <p:nvPr/>
        </p:nvPicPr>
        <p:blipFill>
          <a:blip r:embed="rId5">
            <a:alphaModFix/>
          </a:blip>
          <a:stretch>
            <a:fillRect/>
          </a:stretch>
        </p:blipFill>
        <p:spPr>
          <a:xfrm>
            <a:off x="5291563" y="4085750"/>
            <a:ext cx="741450" cy="741450"/>
          </a:xfrm>
          <a:prstGeom prst="rect">
            <a:avLst/>
          </a:prstGeom>
          <a:noFill/>
          <a:ln>
            <a:noFill/>
          </a:ln>
        </p:spPr>
      </p:pic>
      <p:sp>
        <p:nvSpPr>
          <p:cNvPr id="114" name="Google Shape;114;p19"/>
          <p:cNvSpPr/>
          <p:nvPr/>
        </p:nvSpPr>
        <p:spPr>
          <a:xfrm rot="-813490">
            <a:off x="3000920" y="3507355"/>
            <a:ext cx="1220821" cy="400270"/>
          </a:xfrm>
          <a:prstGeom prst="notchedRightArrow">
            <a:avLst>
              <a:gd fmla="val 50000" name="adj1"/>
              <a:gd fmla="val 50000" name="adj2"/>
            </a:avLst>
          </a:prstGeom>
          <a:solidFill>
            <a:srgbClr val="73A1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rot="656227">
            <a:off x="3001001" y="4077955"/>
            <a:ext cx="1220672" cy="400262"/>
          </a:xfrm>
          <a:prstGeom prst="notchedRightArrow">
            <a:avLst>
              <a:gd fmla="val 50000" name="adj1"/>
              <a:gd fmla="val 50000" name="adj2"/>
            </a:avLst>
          </a:prstGeom>
          <a:solidFill>
            <a:srgbClr val="73A1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nvSpPr>
        <p:spPr>
          <a:xfrm>
            <a:off x="6152813" y="3270550"/>
            <a:ext cx="168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FFFFFF"/>
                </a:solidFill>
                <a:latin typeface="Oswald"/>
                <a:ea typeface="Oswald"/>
                <a:cs typeface="Oswald"/>
                <a:sym typeface="Oswald"/>
              </a:rPr>
              <a:t>Affichage et visuel</a:t>
            </a:r>
            <a:endParaRPr sz="1200" u="sng">
              <a:solidFill>
                <a:srgbClr val="FFFFFF"/>
              </a:solidFill>
              <a:latin typeface="Oswald"/>
              <a:ea typeface="Oswald"/>
              <a:cs typeface="Oswald"/>
              <a:sym typeface="Oswald"/>
            </a:endParaRPr>
          </a:p>
        </p:txBody>
      </p:sp>
      <p:sp>
        <p:nvSpPr>
          <p:cNvPr id="117" name="Google Shape;117;p19"/>
          <p:cNvSpPr txBox="1"/>
          <p:nvPr/>
        </p:nvSpPr>
        <p:spPr>
          <a:xfrm>
            <a:off x="6175938" y="4389600"/>
            <a:ext cx="147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rgbClr val="FFFFFF"/>
                </a:solidFill>
                <a:latin typeface="Oswald"/>
                <a:ea typeface="Oswald"/>
                <a:cs typeface="Oswald"/>
                <a:sym typeface="Oswald"/>
              </a:rPr>
              <a:t>Classes et code</a:t>
            </a:r>
            <a:endParaRPr sz="1200" u="sng">
              <a:solidFill>
                <a:srgbClr val="FFFFFF"/>
              </a:solidFill>
              <a:latin typeface="Oswald"/>
              <a:ea typeface="Oswald"/>
              <a:cs typeface="Oswald"/>
              <a:sym typeface="Oswald"/>
            </a:endParaRPr>
          </a:p>
        </p:txBody>
      </p:sp>
      <p:sp>
        <p:nvSpPr>
          <p:cNvPr id="118" name="Google Shape;118;p19"/>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7/30</a:t>
            </a:r>
            <a:endParaRPr>
              <a:solidFill>
                <a:srgbClr val="FFFFFF"/>
              </a:solidFill>
              <a:latin typeface="Ubuntu"/>
              <a:ea typeface="Ubuntu"/>
              <a:cs typeface="Ubuntu"/>
              <a:sym typeface="Ubuntu"/>
            </a:endParaRPr>
          </a:p>
        </p:txBody>
      </p:sp>
      <p:sp>
        <p:nvSpPr>
          <p:cNvPr id="119" name="Google Shape;119;p19"/>
          <p:cNvSpPr txBox="1"/>
          <p:nvPr/>
        </p:nvSpPr>
        <p:spPr>
          <a:xfrm>
            <a:off x="5809975" y="1499575"/>
            <a:ext cx="41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nvSpPr>
        <p:spPr>
          <a:xfrm>
            <a:off x="311700" y="327300"/>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Cahier des charges</a:t>
            </a:r>
            <a:endParaRPr sz="3200" u="sng">
              <a:solidFill>
                <a:srgbClr val="FFFFFF"/>
              </a:solidFill>
              <a:latin typeface="Oswald"/>
              <a:ea typeface="Oswald"/>
              <a:cs typeface="Oswald"/>
              <a:sym typeface="Oswald"/>
            </a:endParaRPr>
          </a:p>
        </p:txBody>
      </p:sp>
      <p:sp>
        <p:nvSpPr>
          <p:cNvPr id="125" name="Google Shape;125;p20"/>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8/30</a:t>
            </a:r>
            <a:endParaRPr>
              <a:solidFill>
                <a:srgbClr val="FFFFFF"/>
              </a:solidFill>
              <a:latin typeface="Ubuntu"/>
              <a:ea typeface="Ubuntu"/>
              <a:cs typeface="Ubuntu"/>
              <a:sym typeface="Ubuntu"/>
            </a:endParaRPr>
          </a:p>
        </p:txBody>
      </p:sp>
      <p:sp>
        <p:nvSpPr>
          <p:cNvPr id="126" name="Google Shape;126;p20"/>
          <p:cNvSpPr txBox="1"/>
          <p:nvPr/>
        </p:nvSpPr>
        <p:spPr>
          <a:xfrm>
            <a:off x="253275" y="1280300"/>
            <a:ext cx="4621800" cy="1293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Ubuntu"/>
              <a:buChar char="●"/>
            </a:pPr>
            <a:r>
              <a:rPr lang="fr">
                <a:solidFill>
                  <a:srgbClr val="FFFFFF"/>
                </a:solidFill>
                <a:latin typeface="Ubuntu"/>
                <a:ea typeface="Ubuntu"/>
                <a:cs typeface="Ubuntu"/>
                <a:sym typeface="Ubuntu"/>
              </a:rPr>
              <a:t>Présentation de l’entreprise</a:t>
            </a:r>
            <a:endParaRPr b="1">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Graphisme et ergonomie </a:t>
            </a:r>
            <a:endParaRPr>
              <a:solidFill>
                <a:srgbClr val="FFFFFF"/>
              </a:solidFill>
              <a:latin typeface="Ubuntu"/>
              <a:ea typeface="Ubuntu"/>
              <a:cs typeface="Ubuntu"/>
              <a:sym typeface="Ubuntu"/>
            </a:endParaRPr>
          </a:p>
          <a:p>
            <a:pPr indent="0" lvl="0" marL="457200" rtl="0" algn="l">
              <a:spcBef>
                <a:spcPts val="0"/>
              </a:spcBef>
              <a:spcAft>
                <a:spcPts val="0"/>
              </a:spcAft>
              <a:buNone/>
            </a:pPr>
            <a:r>
              <a:t/>
            </a:r>
            <a:endParaRPr>
              <a:solidFill>
                <a:srgbClr val="FFFFFF"/>
              </a:solidFill>
              <a:latin typeface="Ubuntu"/>
              <a:ea typeface="Ubuntu"/>
              <a:cs typeface="Ubuntu"/>
              <a:sym typeface="Ubuntu"/>
            </a:endParaRPr>
          </a:p>
          <a:p>
            <a:pPr indent="-317500" lvl="0" marL="457200" rtl="0" algn="l">
              <a:spcBef>
                <a:spcPts val="0"/>
              </a:spcBef>
              <a:spcAft>
                <a:spcPts val="0"/>
              </a:spcAft>
              <a:buClr>
                <a:srgbClr val="FFFFFF"/>
              </a:buClr>
              <a:buSzPts val="1400"/>
              <a:buFont typeface="Ubuntu"/>
              <a:buChar char="●"/>
            </a:pPr>
            <a:r>
              <a:rPr lang="fr">
                <a:solidFill>
                  <a:srgbClr val="FFFFFF"/>
                </a:solidFill>
                <a:latin typeface="Ubuntu"/>
                <a:ea typeface="Ubuntu"/>
                <a:cs typeface="Ubuntu"/>
                <a:sym typeface="Ubuntu"/>
              </a:rPr>
              <a:t>Différentes fonctionnalités et leurs contraintes</a:t>
            </a:r>
            <a:endParaRPr>
              <a:solidFill>
                <a:srgbClr val="FFFFFF"/>
              </a:solidFill>
            </a:endParaRPr>
          </a:p>
        </p:txBody>
      </p:sp>
      <p:pic>
        <p:nvPicPr>
          <p:cNvPr id="127" name="Google Shape;127;p20"/>
          <p:cNvPicPr preferRelativeResize="0"/>
          <p:nvPr/>
        </p:nvPicPr>
        <p:blipFill>
          <a:blip r:embed="rId3">
            <a:alphaModFix/>
          </a:blip>
          <a:stretch>
            <a:fillRect/>
          </a:stretch>
        </p:blipFill>
        <p:spPr>
          <a:xfrm>
            <a:off x="5314200" y="957150"/>
            <a:ext cx="3479999" cy="2015500"/>
          </a:xfrm>
          <a:prstGeom prst="rect">
            <a:avLst/>
          </a:prstGeom>
          <a:noFill/>
          <a:ln>
            <a:noFill/>
          </a:ln>
        </p:spPr>
      </p:pic>
      <p:sp>
        <p:nvSpPr>
          <p:cNvPr id="128" name="Google Shape;128;p20"/>
          <p:cNvSpPr txBox="1"/>
          <p:nvPr/>
        </p:nvSpPr>
        <p:spPr>
          <a:xfrm>
            <a:off x="5654875" y="3308100"/>
            <a:ext cx="4046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Ubuntu"/>
              <a:buChar char="●"/>
            </a:pPr>
            <a:r>
              <a:rPr lang="fr">
                <a:solidFill>
                  <a:schemeClr val="dk1"/>
                </a:solidFill>
                <a:latin typeface="Ubuntu"/>
                <a:ea typeface="Ubuntu"/>
                <a:cs typeface="Ubuntu"/>
                <a:sym typeface="Ubuntu"/>
              </a:rPr>
              <a:t>Planning des tâches</a:t>
            </a:r>
            <a:endParaRPr>
              <a:solidFill>
                <a:schemeClr val="dk1"/>
              </a:solidFill>
              <a:latin typeface="Ubuntu"/>
              <a:ea typeface="Ubuntu"/>
              <a:cs typeface="Ubuntu"/>
              <a:sym typeface="Ubuntu"/>
            </a:endParaRPr>
          </a:p>
          <a:p>
            <a:pPr indent="0" lvl="0" marL="457200" rtl="0" algn="l">
              <a:spcBef>
                <a:spcPts val="0"/>
              </a:spcBef>
              <a:spcAft>
                <a:spcPts val="0"/>
              </a:spcAft>
              <a:buNone/>
            </a:pPr>
            <a:r>
              <a:t/>
            </a:r>
            <a:endParaRPr>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fr">
                <a:solidFill>
                  <a:schemeClr val="dk1"/>
                </a:solidFill>
                <a:latin typeface="Ubuntu"/>
                <a:ea typeface="Ubuntu"/>
                <a:cs typeface="Ubuntu"/>
                <a:sym typeface="Ubuntu"/>
              </a:rPr>
              <a:t>User stories</a:t>
            </a:r>
            <a:endParaRPr>
              <a:solidFill>
                <a:schemeClr val="dk1"/>
              </a:solidFill>
              <a:latin typeface="Ubuntu"/>
              <a:ea typeface="Ubuntu"/>
              <a:cs typeface="Ubuntu"/>
              <a:sym typeface="Ubuntu"/>
            </a:endParaRPr>
          </a:p>
          <a:p>
            <a:pPr indent="0" lvl="0" marL="457200" rtl="0" algn="l">
              <a:spcBef>
                <a:spcPts val="0"/>
              </a:spcBef>
              <a:spcAft>
                <a:spcPts val="0"/>
              </a:spcAft>
              <a:buNone/>
            </a:pPr>
            <a:r>
              <a:t/>
            </a:r>
            <a:endParaRPr>
              <a:solidFill>
                <a:schemeClr val="dk1"/>
              </a:solidFill>
              <a:latin typeface="Ubuntu"/>
              <a:ea typeface="Ubuntu"/>
              <a:cs typeface="Ubuntu"/>
              <a:sym typeface="Ubuntu"/>
            </a:endParaRPr>
          </a:p>
          <a:p>
            <a:pPr indent="-317500" lvl="0" marL="457200" rtl="0" algn="l">
              <a:spcBef>
                <a:spcPts val="0"/>
              </a:spcBef>
              <a:spcAft>
                <a:spcPts val="0"/>
              </a:spcAft>
              <a:buClr>
                <a:schemeClr val="dk1"/>
              </a:buClr>
              <a:buSzPts val="1400"/>
              <a:buFont typeface="Ubuntu"/>
              <a:buChar char="●"/>
            </a:pPr>
            <a:r>
              <a:rPr lang="fr">
                <a:solidFill>
                  <a:schemeClr val="dk1"/>
                </a:solidFill>
                <a:latin typeface="Ubuntu"/>
                <a:ea typeface="Ubuntu"/>
                <a:cs typeface="Ubuntu"/>
                <a:sym typeface="Ubuntu"/>
              </a:rPr>
              <a:t>Gestion des risques</a:t>
            </a:r>
            <a:endParaRPr>
              <a:latin typeface="Average"/>
              <a:ea typeface="Average"/>
              <a:cs typeface="Average"/>
              <a:sym typeface="Average"/>
            </a:endParaRPr>
          </a:p>
        </p:txBody>
      </p:sp>
      <p:pic>
        <p:nvPicPr>
          <p:cNvPr id="129" name="Google Shape;129;p20"/>
          <p:cNvPicPr preferRelativeResize="0"/>
          <p:nvPr/>
        </p:nvPicPr>
        <p:blipFill>
          <a:blip r:embed="rId4">
            <a:alphaModFix/>
          </a:blip>
          <a:stretch>
            <a:fillRect/>
          </a:stretch>
        </p:blipFill>
        <p:spPr>
          <a:xfrm>
            <a:off x="214050" y="3209963"/>
            <a:ext cx="5059674" cy="145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311700" y="138550"/>
            <a:ext cx="8520600" cy="5727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lang="fr" sz="3200" u="sng">
                <a:solidFill>
                  <a:srgbClr val="FFFFFF"/>
                </a:solidFill>
                <a:latin typeface="Oswald"/>
                <a:ea typeface="Oswald"/>
                <a:cs typeface="Oswald"/>
                <a:sym typeface="Oswald"/>
              </a:rPr>
              <a:t>Diagramme de classes</a:t>
            </a:r>
            <a:endParaRPr sz="3200" u="sng">
              <a:solidFill>
                <a:srgbClr val="FFFFFF"/>
              </a:solidFill>
              <a:latin typeface="Oswald"/>
              <a:ea typeface="Oswald"/>
              <a:cs typeface="Oswald"/>
              <a:sym typeface="Oswald"/>
            </a:endParaRPr>
          </a:p>
        </p:txBody>
      </p:sp>
      <p:sp>
        <p:nvSpPr>
          <p:cNvPr id="135" name="Google Shape;135;p21"/>
          <p:cNvSpPr txBox="1"/>
          <p:nvPr/>
        </p:nvSpPr>
        <p:spPr>
          <a:xfrm>
            <a:off x="8399800" y="4632850"/>
            <a:ext cx="65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Ubuntu"/>
                <a:ea typeface="Ubuntu"/>
                <a:cs typeface="Ubuntu"/>
                <a:sym typeface="Ubuntu"/>
              </a:rPr>
              <a:t>9/30</a:t>
            </a:r>
            <a:endParaRPr>
              <a:solidFill>
                <a:srgbClr val="FFFFFF"/>
              </a:solidFill>
              <a:latin typeface="Ubuntu"/>
              <a:ea typeface="Ubuntu"/>
              <a:cs typeface="Ubuntu"/>
              <a:sym typeface="Ubuntu"/>
            </a:endParaRPr>
          </a:p>
        </p:txBody>
      </p:sp>
      <p:pic>
        <p:nvPicPr>
          <p:cNvPr id="136" name="Google Shape;136;p21"/>
          <p:cNvPicPr preferRelativeResize="0"/>
          <p:nvPr/>
        </p:nvPicPr>
        <p:blipFill>
          <a:blip r:embed="rId3">
            <a:alphaModFix/>
          </a:blip>
          <a:stretch>
            <a:fillRect/>
          </a:stretch>
        </p:blipFill>
        <p:spPr>
          <a:xfrm>
            <a:off x="2099375" y="711250"/>
            <a:ext cx="4945248" cy="427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